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5" r:id="rId6"/>
    <p:sldId id="266" r:id="rId7"/>
    <p:sldId id="267" r:id="rId8"/>
    <p:sldId id="268" r:id="rId9"/>
    <p:sldId id="260" r:id="rId10"/>
    <p:sldId id="269" r:id="rId11"/>
    <p:sldId id="261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62" r:id="rId22"/>
    <p:sldId id="279" r:id="rId23"/>
    <p:sldId id="280" r:id="rId24"/>
    <p:sldId id="281" r:id="rId25"/>
    <p:sldId id="263" r:id="rId26"/>
    <p:sldId id="282" r:id="rId27"/>
    <p:sldId id="264" r:id="rId28"/>
    <p:sldId id="283" r:id="rId29"/>
    <p:sldId id="29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555C11-5C42-4E4A-B2D7-76E0F2088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2F4E3D2-E5D1-47F9-A231-47E5547772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86ECC22-B412-41DC-88D6-546F8AB54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9D1F045-61F2-4E1C-B89F-D533075A8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26F6846-A3AD-4587-8CF4-3C73B3667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1435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0325618-8752-40AC-B0A6-B918F36CD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A268FF74-6638-497A-A645-754101A739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781C2C6-2661-4D44-8567-581332D43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BC70B22-DD59-4E76-AD8C-8A4B5A746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ED2544C-4846-4283-B3EA-7C51E1C4D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9845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BBF94714-D296-43E8-B459-296782679F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5BD6DBA-4B8F-422A-8A9D-CAE8292096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4E804C2-DD23-40DB-BF5E-D8DBF2B49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6C28CC9-B57B-4A05-B21A-7EBA0E179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3B97D40-9B94-4DEF-9C45-A1F9FB71A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2459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FBACE3B-DEE3-4F1C-8DD0-9FEA7D25A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BC55D10-44C4-4D9A-828A-D2CCF1D4F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7D777FB-A421-4E99-B200-098755EBA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672FC36-BC44-4297-A5B6-D3829EA6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F286555-3D66-4A94-9F29-C3A073CD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928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7879C2A-6DE6-419F-B16F-3F05FC544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541D93CA-02C7-4FEC-9B05-1A1FE7A9B4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CCB009F-6E65-4280-8E4C-6511E16A5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6482BB5-D287-47AE-B587-7C8D7A702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8D95029-CD29-46C5-BDA8-4FB2439D6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3234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A41AE9-C915-422E-9ECC-7709FCF72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4A9A8A5-A21D-47A5-9480-74931BF02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758D8E2-AA0A-41CF-86A9-7B62B3861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E378729-9A95-4310-BC46-004BE4F01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E06B1E3-BAAB-42A4-9790-5AD078250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B4D664AA-3100-4D68-B538-400F3FEA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994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D7672F-611A-4427-8172-0187F8474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C0F2C72-2840-47A8-A510-8ECAF69160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2AC68B61-EEC2-4E8E-8414-5D06417D9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794612CD-1E04-4FDA-AD16-94D1AC8DE7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628408A9-1B4E-4DC4-BBD4-7D8212854A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C8ED7FA5-5545-416E-A208-164AFFB30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289D18FB-3C9E-4B83-9620-848EFCED9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C6999F3D-FCD9-4F6A-8546-14BB0B4A4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6684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865BCA7-3D44-4014-9686-F420F2537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B8CB27BC-F301-4637-A2E7-25A230C46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A88648B-913D-4F94-807C-E931C0E4C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EE3125B-8B89-47C2-8629-2E5DE2428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26912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8AB0DCA1-3BDD-4AC0-B0C3-5EAAADEEB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58051C4C-4F95-4AE5-B331-63952348C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7986153-E631-4514-A944-7E02F6E46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068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126581B-09C6-4CDA-BAF9-A46E3A412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F21B6B2-252E-436A-B6DB-BF62E9DA85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3027CD3B-6290-4906-89C3-2230036B8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595557F-55D8-4B5E-809E-EFFE945A6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7ABDBFE-C1B7-41C6-9DFF-4987DD79E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E0FF40E-EFED-4E0A-B5B3-9A757BE91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4990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CC535BF-D96B-4E4A-81BE-FBD700A08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052EE407-6347-4CE9-8E58-368B635318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2FB881D-E908-47FD-BF43-A581E125C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720D7F5-DF29-4C21-8751-8D3D92F9F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F022498-E21A-4499-99F1-A9F4C2EF3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BA42FC9-7506-4CD4-8A19-1D8CF95E0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5246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C3ABB78D-86E2-4462-A140-96381D6E7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CB6FA50-BF47-4C0D-A86A-0E3167636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724F667-CE2F-49D0-9ACC-FBAA36366D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BAE10-B6DA-4060-849C-DBB16FEE6ADC}" type="datetimeFigureOut">
              <a:rPr lang="zh-TW" altLang="en-US" smtClean="0"/>
              <a:t>2020/9/12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08B13B4-E59C-422E-8B88-45F95D7C9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FDB3672-18BD-4D9E-8121-FC93D91790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ED192-38D7-4B93-A4F1-35566081BF2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2732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B2FB9AF-4514-405E-B1C6-AD422D0494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b="1" dirty="0"/>
              <a:t>Multiple Class Novelty Detection Under Data Distribution Shift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2469348E-0CF4-4FED-A679-A3A29D94D5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altLang="zh-TW" sz="8000" dirty="0"/>
              <a:t>Author: </a:t>
            </a:r>
            <a:r>
              <a:rPr lang="en-US" altLang="zh-TW" sz="8000" dirty="0" err="1"/>
              <a:t>Poojan</a:t>
            </a:r>
            <a:r>
              <a:rPr lang="en-US" altLang="zh-TW" sz="8000" dirty="0"/>
              <a:t> </a:t>
            </a:r>
            <a:r>
              <a:rPr lang="en-US" altLang="zh-TW" sz="8000" dirty="0" err="1"/>
              <a:t>Oza</a:t>
            </a:r>
            <a:r>
              <a:rPr lang="zh-TW" altLang="en-US" sz="8000" dirty="0"/>
              <a:t> </a:t>
            </a:r>
            <a:r>
              <a:rPr lang="en-US" altLang="zh-TW" sz="8000" baseline="30000" dirty="0"/>
              <a:t>1</a:t>
            </a:r>
            <a:r>
              <a:rPr lang="en-US" altLang="zh-TW" sz="8000" dirty="0"/>
              <a:t>, Hien V. Nguyen</a:t>
            </a:r>
            <a:r>
              <a:rPr lang="zh-TW" altLang="en-US" sz="8000" dirty="0"/>
              <a:t> </a:t>
            </a:r>
            <a:r>
              <a:rPr lang="en-US" altLang="zh-TW" sz="8000" baseline="30000" dirty="0"/>
              <a:t>2</a:t>
            </a:r>
            <a:r>
              <a:rPr lang="en-US" altLang="zh-TW" sz="8000" dirty="0"/>
              <a:t>, and Vishal M. Patel</a:t>
            </a:r>
            <a:r>
              <a:rPr lang="zh-TW" altLang="en-US" sz="8000" dirty="0"/>
              <a:t> </a:t>
            </a:r>
            <a:r>
              <a:rPr lang="en-US" altLang="zh-TW" sz="8000" baseline="30000" dirty="0"/>
              <a:t>1</a:t>
            </a:r>
            <a:r>
              <a:rPr lang="en-US" altLang="zh-TW" sz="8000" dirty="0"/>
              <a:t> </a:t>
            </a:r>
          </a:p>
          <a:p>
            <a:r>
              <a:rPr lang="en-US" altLang="zh-TW" sz="8000" baseline="30000" dirty="0"/>
              <a:t>1</a:t>
            </a:r>
            <a:r>
              <a:rPr lang="en-US" altLang="zh-TW" sz="8000" dirty="0"/>
              <a:t> Johns Hopkins University, </a:t>
            </a:r>
            <a:r>
              <a:rPr lang="en-US" altLang="zh-TW" sz="8000" baseline="30000" dirty="0"/>
              <a:t>2</a:t>
            </a:r>
            <a:r>
              <a:rPr lang="en-US" altLang="zh-TW" sz="8000" dirty="0"/>
              <a:t> University of Houston</a:t>
            </a:r>
          </a:p>
          <a:p>
            <a:r>
              <a:rPr lang="en-US" altLang="zh-TW" sz="8000" dirty="0"/>
              <a:t>Post on: ECCV</a:t>
            </a:r>
            <a:r>
              <a:rPr lang="zh-TW" altLang="en-US" sz="8000" dirty="0"/>
              <a:t> </a:t>
            </a:r>
            <a:r>
              <a:rPr lang="en-US" altLang="zh-TW" sz="8000" dirty="0"/>
              <a:t>2020</a:t>
            </a:r>
          </a:p>
          <a:p>
            <a:r>
              <a:rPr lang="en-US" altLang="zh-TW" sz="8000" dirty="0"/>
              <a:t>Reporter: Wei-ting Tsao</a:t>
            </a:r>
          </a:p>
          <a:p>
            <a:r>
              <a:rPr lang="en-US" altLang="zh-TW" sz="8000" dirty="0"/>
              <a:t>Date: 2020 / 09 / 14</a:t>
            </a:r>
            <a:endParaRPr lang="zh-TW" altLang="en-US" sz="80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7369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E67874C-2255-4138-B99A-532DD8AF0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Novelty Detection vs Distribution</a:t>
            </a:r>
            <a:r>
              <a:rPr lang="zh-TW" altLang="en-US" b="1" dirty="0"/>
              <a:t> </a:t>
            </a:r>
            <a:r>
              <a:rPr lang="en-US" altLang="zh-TW" b="1" dirty="0"/>
              <a:t>Shift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4FDA663-197C-4B43-BC89-99BB000DEF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D255BBD-0420-424D-A3F1-4ED739B67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359" y="1979736"/>
            <a:ext cx="10716471" cy="409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458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Outline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Novelty Detection vs Distribution</a:t>
            </a:r>
            <a:r>
              <a:rPr lang="zh-TW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Shift</a:t>
            </a:r>
          </a:p>
          <a:p>
            <a:r>
              <a:rPr lang="en-US" altLang="zh-TW" dirty="0"/>
              <a:t>Method – Robust Novelty Detection Under Distribution Shift</a:t>
            </a:r>
          </a:p>
          <a:p>
            <a:pPr lvl="1"/>
            <a:r>
              <a:rPr lang="en-US" altLang="zh-TW" dirty="0"/>
              <a:t>Problem Setting</a:t>
            </a:r>
          </a:p>
          <a:p>
            <a:pPr lvl="1"/>
            <a:r>
              <a:rPr lang="en-US" altLang="zh-TW" dirty="0"/>
              <a:t>Simple approaches</a:t>
            </a:r>
          </a:p>
          <a:p>
            <a:pPr lvl="1"/>
            <a:r>
              <a:rPr lang="en-US" altLang="zh-TW" dirty="0"/>
              <a:t>Proposed Method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 and Results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203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DB27F05-814A-4760-BF5F-4E9EF7F1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Problem Setting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E74EE9B-8F84-4217-B044-E737B0803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Typically, a novelty detection model is developed using a training dataset having </a:t>
            </a:r>
            <a:r>
              <a:rPr lang="en-US" altLang="zh-TW" b="1" dirty="0"/>
              <a:t>multiple categories</a:t>
            </a:r>
            <a:r>
              <a:rPr lang="en-US" altLang="zh-TW" dirty="0"/>
              <a:t> which we refer to as the </a:t>
            </a:r>
            <a:r>
              <a:rPr lang="en-US" altLang="zh-TW" b="1" dirty="0"/>
              <a:t>source</a:t>
            </a:r>
            <a:r>
              <a:rPr lang="en-US" altLang="zh-TW" dirty="0"/>
              <a:t> dataset.</a:t>
            </a:r>
          </a:p>
          <a:p>
            <a:pPr lvl="1"/>
            <a:r>
              <a:rPr lang="en-US" altLang="zh-TW" dirty="0"/>
              <a:t>The goal of the proposed problem setting is to generalize the novelty detection models on a dataset </a:t>
            </a:r>
            <a:r>
              <a:rPr lang="en-US" altLang="zh-TW" b="1" dirty="0"/>
              <a:t>having different distribution</a:t>
            </a:r>
            <a:r>
              <a:rPr lang="en-US" altLang="zh-TW" dirty="0"/>
              <a:t>, which we refer to as the </a:t>
            </a:r>
            <a:r>
              <a:rPr lang="en-US" altLang="zh-TW" b="1" dirty="0"/>
              <a:t>target</a:t>
            </a:r>
            <a:r>
              <a:rPr lang="en-US" altLang="zh-TW" dirty="0"/>
              <a:t> dataset.</a:t>
            </a:r>
          </a:p>
          <a:p>
            <a:r>
              <a:rPr lang="en-US" altLang="zh-TW" dirty="0"/>
              <a:t>Formally, we have access to:</a:t>
            </a:r>
            <a:r>
              <a:rPr lang="zh-TW" altLang="en-US" dirty="0"/>
              <a:t> </a:t>
            </a:r>
            <a:endParaRPr lang="en-US" altLang="zh-TW" dirty="0"/>
          </a:p>
          <a:p>
            <a:pPr lvl="1"/>
            <a:r>
              <a:rPr lang="en-US" altLang="zh-TW" dirty="0"/>
              <a:t>The </a:t>
            </a:r>
            <a:r>
              <a:rPr lang="en-US" altLang="zh-TW" b="1" dirty="0"/>
              <a:t>source dataset</a:t>
            </a:r>
            <a:r>
              <a:rPr lang="en-US" altLang="zh-TW" dirty="0"/>
              <a:t>,                         and their</a:t>
            </a:r>
            <a:r>
              <a:rPr lang="zh-TW" altLang="en-US" dirty="0"/>
              <a:t> </a:t>
            </a:r>
            <a:r>
              <a:rPr lang="en-US" altLang="zh-TW" b="1" dirty="0"/>
              <a:t>label set                         </a:t>
            </a:r>
          </a:p>
          <a:p>
            <a:pPr lvl="1"/>
            <a:r>
              <a:rPr lang="en-US" altLang="zh-TW" dirty="0"/>
              <a:t>The </a:t>
            </a:r>
            <a:r>
              <a:rPr lang="en-US" altLang="zh-TW" b="1" dirty="0"/>
              <a:t>target dataset</a:t>
            </a:r>
            <a:r>
              <a:rPr lang="en-US" altLang="zh-TW" dirty="0"/>
              <a:t>,                            having different distribution than the source dataset.</a:t>
            </a:r>
          </a:p>
          <a:p>
            <a:pPr lvl="1"/>
            <a:r>
              <a:rPr lang="en-US" altLang="zh-TW" dirty="0"/>
              <a:t>Both datasets </a:t>
            </a:r>
            <a:r>
              <a:rPr lang="en-US" altLang="zh-TW" b="1" dirty="0"/>
              <a:t>share the same categories</a:t>
            </a:r>
            <a:r>
              <a:rPr lang="en-US" altLang="zh-TW" dirty="0"/>
              <a:t>.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D7135108-EE69-47A7-8ECE-6B96F7D25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071" y="4637091"/>
            <a:ext cx="1506505" cy="328831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097BCEA-7182-47FC-B2DC-89446434C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8595" y="4637091"/>
            <a:ext cx="1563951" cy="328831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92271A55-A590-4FEC-AF5A-ECE547DC9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270" y="5042611"/>
            <a:ext cx="1730456" cy="32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75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CFC9E08-FA82-4BA6-A3E5-57DC8E596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Simple approaches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65EDF2A-2644-4F38-9F96-939B9ECC5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Following the problem setting and notations, we explore some potential solutions for tackling this problem.</a:t>
            </a:r>
          </a:p>
          <a:p>
            <a:pPr lvl="1"/>
            <a:r>
              <a:rPr lang="en-US" altLang="zh-TW" b="1" dirty="0" err="1"/>
              <a:t>Softmax</a:t>
            </a:r>
            <a:r>
              <a:rPr lang="en-US" altLang="zh-TW" b="1" dirty="0"/>
              <a:t> </a:t>
            </a:r>
            <a:r>
              <a:rPr lang="en-US" altLang="zh-TW" dirty="0"/>
              <a:t>– a simple CNN classifier.</a:t>
            </a:r>
          </a:p>
          <a:p>
            <a:pPr lvl="1"/>
            <a:r>
              <a:rPr lang="en-US" altLang="zh-TW" b="1" dirty="0"/>
              <a:t>ALOCC [42]</a:t>
            </a:r>
          </a:p>
          <a:p>
            <a:pPr lvl="2"/>
            <a:r>
              <a:rPr lang="en-US" altLang="zh-TW" dirty="0"/>
              <a:t>Another approach would </a:t>
            </a:r>
            <a:r>
              <a:rPr lang="en-US" altLang="zh-TW" b="1" dirty="0"/>
              <a:t>only use the target domain unlabeled data to train</a:t>
            </a:r>
            <a:r>
              <a:rPr lang="en-US" altLang="zh-TW" dirty="0"/>
              <a:t> any off-the-shelf novelty detector algorithm.</a:t>
            </a:r>
          </a:p>
          <a:p>
            <a:pPr lvl="2"/>
            <a:r>
              <a:rPr lang="en-US" altLang="zh-TW" dirty="0"/>
              <a:t>ALOCC trains </a:t>
            </a:r>
            <a:r>
              <a:rPr lang="en-US" altLang="zh-TW" b="1" dirty="0"/>
              <a:t>an auto-encoder</a:t>
            </a:r>
            <a:r>
              <a:rPr lang="en-US" altLang="zh-TW" dirty="0"/>
              <a:t> which aims to </a:t>
            </a:r>
            <a:r>
              <a:rPr lang="en-US" altLang="zh-TW" b="1" dirty="0"/>
              <a:t>reconstruct a clean image</a:t>
            </a:r>
            <a:r>
              <a:rPr lang="en-US" altLang="zh-TW" dirty="0"/>
              <a:t> from the input image using </a:t>
            </a:r>
            <a:r>
              <a:rPr lang="en-US" altLang="zh-TW" b="1" dirty="0"/>
              <a:t>Gaussian noise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b="1" dirty="0"/>
              <a:t>GRL [11] </a:t>
            </a:r>
            <a:r>
              <a:rPr lang="en-US" altLang="zh-TW" dirty="0"/>
              <a:t>– Gradient Reversal Layer</a:t>
            </a:r>
            <a:endParaRPr lang="en-US" altLang="zh-TW" b="1" dirty="0"/>
          </a:p>
          <a:p>
            <a:pPr lvl="2"/>
            <a:r>
              <a:rPr lang="en-US" altLang="zh-TW" dirty="0"/>
              <a:t>GRL is used to </a:t>
            </a:r>
            <a:r>
              <a:rPr lang="en-US" altLang="zh-TW" b="1" dirty="0"/>
              <a:t>reduce the domain gap</a:t>
            </a:r>
            <a:r>
              <a:rPr lang="en-US" altLang="zh-TW" dirty="0"/>
              <a:t> between two datasets having different distributions for the classification task. </a:t>
            </a:r>
          </a:p>
          <a:p>
            <a:pPr lvl="1"/>
            <a:r>
              <a:rPr lang="en-US" altLang="zh-TW" b="1" dirty="0"/>
              <a:t>ALOCC + GRL</a:t>
            </a:r>
          </a:p>
          <a:p>
            <a:pPr lvl="2"/>
            <a:r>
              <a:rPr lang="en-US" altLang="zh-TW" dirty="0"/>
              <a:t>Final baseline</a:t>
            </a:r>
          </a:p>
          <a:p>
            <a:pPr marL="457200" lvl="1" indent="0">
              <a:buNone/>
            </a:pPr>
            <a:endParaRPr lang="en-US" altLang="zh-TW" dirty="0"/>
          </a:p>
          <a:p>
            <a:pPr lvl="1"/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E5B1BC-40C4-4815-8361-4BC4CF0823B5}"/>
              </a:ext>
            </a:extLst>
          </p:cNvPr>
          <p:cNvSpPr/>
          <p:nvPr/>
        </p:nvSpPr>
        <p:spPr>
          <a:xfrm>
            <a:off x="838200" y="6176963"/>
            <a:ext cx="10515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dirty="0"/>
              <a:t>11. </a:t>
            </a:r>
            <a:r>
              <a:rPr lang="en-US" altLang="zh-TW" sz="1100" dirty="0" err="1"/>
              <a:t>Ganin</a:t>
            </a:r>
            <a:r>
              <a:rPr lang="en-US" altLang="zh-TW" sz="1100" dirty="0"/>
              <a:t>, Y., </a:t>
            </a:r>
            <a:r>
              <a:rPr lang="en-US" altLang="zh-TW" sz="1100" dirty="0" err="1"/>
              <a:t>Lempitsky</a:t>
            </a:r>
            <a:r>
              <a:rPr lang="en-US" altLang="zh-TW" sz="1100" dirty="0"/>
              <a:t>, V.: Unsupervised domain adaptation by backpropagation. </a:t>
            </a:r>
            <a:r>
              <a:rPr lang="en-US" altLang="zh-TW" sz="1100" dirty="0" err="1"/>
              <a:t>arXiv</a:t>
            </a:r>
            <a:r>
              <a:rPr lang="en-US" altLang="zh-TW" sz="1100" dirty="0"/>
              <a:t> preprint arXiv:1409.7495 (2014)</a:t>
            </a:r>
            <a:br>
              <a:rPr lang="en-US" altLang="zh-TW" sz="1100" dirty="0"/>
            </a:br>
            <a:r>
              <a:rPr lang="en-US" altLang="zh-TW" sz="1100" dirty="0"/>
              <a:t>42. </a:t>
            </a:r>
            <a:r>
              <a:rPr lang="en-US" altLang="zh-TW" sz="1100" dirty="0" err="1"/>
              <a:t>Sabokrou</a:t>
            </a:r>
            <a:r>
              <a:rPr lang="en-US" altLang="zh-TW" sz="1100" dirty="0"/>
              <a:t>, M., </a:t>
            </a:r>
            <a:r>
              <a:rPr lang="en-US" altLang="zh-TW" sz="1100" dirty="0" err="1"/>
              <a:t>Khalooei</a:t>
            </a:r>
            <a:r>
              <a:rPr lang="en-US" altLang="zh-TW" sz="1100" dirty="0"/>
              <a:t>, M., Fathy, M., </a:t>
            </a:r>
            <a:r>
              <a:rPr lang="en-US" altLang="zh-TW" sz="1100" dirty="0" err="1"/>
              <a:t>Adeli</a:t>
            </a:r>
            <a:r>
              <a:rPr lang="en-US" altLang="zh-TW" sz="1100" dirty="0"/>
              <a:t>, E.: </a:t>
            </a:r>
            <a:r>
              <a:rPr lang="en-US" altLang="zh-TW" sz="1100" dirty="0" err="1"/>
              <a:t>Adversarially</a:t>
            </a:r>
            <a:r>
              <a:rPr lang="en-US" altLang="zh-TW" sz="1100" dirty="0"/>
              <a:t> learned one-class classifier for novelty detection. In: Proceedings of the IEEE Conference on Computer Vision and Pattern Recognition. pp. 3379–3388 (2018) 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001606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BB4366D-C685-46DE-BC64-44CCB2057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Proposed Method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8DB3CA2-220E-4CFA-8E65-E2AA2D3FD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92DD080-2C8A-442E-B3DA-2AD9487D4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108" y="2335026"/>
            <a:ext cx="7160990" cy="306899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6F6ECA3-AE91-4B09-AB77-B8E0A8AB2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1005" y="2335026"/>
            <a:ext cx="2094008" cy="306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39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84EA907-229D-4CBA-937C-44F3C237B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Proposed Method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81E3BE7-AE51-43A1-8FAB-B3BCF8EA7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7027367-3E00-4BA7-B611-977440266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1005" y="2335026"/>
            <a:ext cx="2094008" cy="306899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DB0D9AF-95DE-42E7-9EC5-7039A7146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373" y="2329878"/>
            <a:ext cx="5822639" cy="307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10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9F8A3C7-D4CF-4E97-826E-9FAF01AB6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Proposed Method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8C0CFF14-751E-4DE2-B3EF-FE082BFF95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4617" y="4153766"/>
            <a:ext cx="7328572" cy="420342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48E9B740-2022-47CF-9300-ED7FE5045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4141" y="2116225"/>
            <a:ext cx="7019048" cy="885714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6E081174-D0F3-439A-8111-F940610AB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141" y="3375733"/>
            <a:ext cx="7019048" cy="40423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0C5DE81-BBC3-457F-8600-7D6E559118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7111" y="4873978"/>
            <a:ext cx="6273108" cy="8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80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1E7606F-88DB-4C39-A4EE-37378A1B6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Proposed Method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90DC11A-AA6B-46FE-91A9-6557EFBB9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For the </a:t>
            </a:r>
            <a:r>
              <a:rPr lang="en-US" altLang="zh-TW" b="1" dirty="0"/>
              <a:t>source domain discriminator Ds</a:t>
            </a:r>
            <a:r>
              <a:rPr lang="en-US" altLang="zh-TW" dirty="0"/>
              <a:t>, a </a:t>
            </a:r>
            <a:r>
              <a:rPr lang="en-US" altLang="zh-TW" b="1" dirty="0"/>
              <a:t>conditional GAN</a:t>
            </a:r>
            <a:r>
              <a:rPr lang="en-US" altLang="zh-TW" dirty="0"/>
              <a:t> (</a:t>
            </a:r>
            <a:r>
              <a:rPr lang="en-US" altLang="zh-TW" dirty="0" err="1"/>
              <a:t>cGAN</a:t>
            </a:r>
            <a:r>
              <a:rPr lang="en-US" altLang="zh-TW" dirty="0"/>
              <a:t>) [33] based approach is used. </a:t>
            </a:r>
          </a:p>
          <a:p>
            <a:pPr lvl="1"/>
            <a:r>
              <a:rPr lang="en-US" altLang="zh-TW" dirty="0"/>
              <a:t>Helps the generator when datasets contain </a:t>
            </a:r>
            <a:r>
              <a:rPr lang="en-US" altLang="zh-TW" b="1" dirty="0"/>
              <a:t>multiple categories</a:t>
            </a:r>
            <a:r>
              <a:rPr lang="en-US" altLang="zh-TW" dirty="0"/>
              <a:t>.</a:t>
            </a:r>
          </a:p>
          <a:p>
            <a:pPr lvl="1"/>
            <a:endParaRPr lang="en-US" altLang="zh-TW" dirty="0"/>
          </a:p>
          <a:p>
            <a:r>
              <a:rPr lang="en-US" altLang="zh-TW" dirty="0"/>
              <a:t>Following the </a:t>
            </a:r>
            <a:r>
              <a:rPr lang="en-US" altLang="zh-TW" dirty="0" err="1"/>
              <a:t>cGAN</a:t>
            </a:r>
            <a:r>
              <a:rPr lang="en-US" altLang="zh-TW" dirty="0"/>
              <a:t> formulation proposed by [33], the discriminator network Ds has two parts.</a:t>
            </a: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4ED8FD4-2807-4913-B3D6-5C9D899374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085" y="4698974"/>
            <a:ext cx="8781830" cy="86180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ECBC73F-52CE-465D-98B3-33F829B43F2F}"/>
              </a:ext>
            </a:extLst>
          </p:cNvPr>
          <p:cNvSpPr/>
          <p:nvPr/>
        </p:nvSpPr>
        <p:spPr>
          <a:xfrm>
            <a:off x="838200" y="6176963"/>
            <a:ext cx="10515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dirty="0"/>
              <a:t>33. </a:t>
            </a:r>
            <a:r>
              <a:rPr lang="en-US" altLang="zh-TW" sz="1100" dirty="0" err="1"/>
              <a:t>Odena</a:t>
            </a:r>
            <a:r>
              <a:rPr lang="en-US" altLang="zh-TW" sz="1100" dirty="0"/>
              <a:t>, A., </a:t>
            </a:r>
            <a:r>
              <a:rPr lang="en-US" altLang="zh-TW" sz="1100" dirty="0" err="1"/>
              <a:t>Olah</a:t>
            </a:r>
            <a:r>
              <a:rPr lang="en-US" altLang="zh-TW" sz="1100" dirty="0"/>
              <a:t>, C., </a:t>
            </a:r>
            <a:r>
              <a:rPr lang="en-US" altLang="zh-TW" sz="1100" dirty="0" err="1"/>
              <a:t>Shlens</a:t>
            </a:r>
            <a:r>
              <a:rPr lang="en-US" altLang="zh-TW" sz="1100" dirty="0"/>
              <a:t>, J.: Conditional image synthesis with auxiliary classifier </a:t>
            </a:r>
            <a:r>
              <a:rPr lang="en-US" altLang="zh-TW" sz="1100" dirty="0" err="1"/>
              <a:t>gans</a:t>
            </a:r>
            <a:r>
              <a:rPr lang="en-US" altLang="zh-TW" sz="1100" dirty="0"/>
              <a:t>. In: Proceedings of the 34th International Conference on Machine </a:t>
            </a:r>
            <a:r>
              <a:rPr lang="en-US" altLang="zh-TW" sz="1100" dirty="0" err="1"/>
              <a:t>LearningVolume</a:t>
            </a:r>
            <a:r>
              <a:rPr lang="en-US" altLang="zh-TW" sz="1100" dirty="0"/>
              <a:t> 70. pp. 2642–2651. JMLR. org (2017)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089199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EB5ECA1-EEEF-4293-9A79-A48CCA52A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Proposed Method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1ED256-6426-43B6-B4CA-C5C8B1954D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After the discriminator update, the source generator is trained to generate images such that the discriminator is fooled into identifying the generated images as real source images. </a:t>
            </a:r>
          </a:p>
          <a:p>
            <a:pPr lvl="1"/>
            <a:r>
              <a:rPr lang="en-US" altLang="zh-TW" dirty="0"/>
              <a:t>To further improve the generation quality, we add </a:t>
            </a:r>
            <a:r>
              <a:rPr lang="en-US" altLang="zh-TW" b="1" dirty="0"/>
              <a:t>L1 reconstruction loss.</a:t>
            </a:r>
            <a:endParaRPr lang="zh-TW" altLang="en-US" b="1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514C6826-7F4F-4267-ACDB-1E54C5C03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364" y="3861525"/>
            <a:ext cx="8577272" cy="1866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320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7D60E0-8B43-4FB5-BCAF-3CCCC370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Proposed Method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8D9A53C-D412-4FC0-9A3F-540FEC387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Similar to the source domain discriminator and generator, we apply the same GAN losses for the </a:t>
            </a:r>
            <a:r>
              <a:rPr lang="en-US" altLang="zh-TW" b="1" dirty="0"/>
              <a:t>target</a:t>
            </a:r>
            <a:r>
              <a:rPr lang="en-US" altLang="zh-TW" dirty="0"/>
              <a:t> domain discriminator Dt, and generator Gt.</a:t>
            </a: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01237BB4-D790-4735-8656-4D1B9D223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082" y="3429000"/>
            <a:ext cx="8569836" cy="242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70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Outline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</a:p>
          <a:p>
            <a:r>
              <a:rPr lang="en-US" altLang="zh-TW" dirty="0"/>
              <a:t>Novelty Detection vs Distribution</a:t>
            </a:r>
            <a:r>
              <a:rPr lang="zh-TW" altLang="en-US" dirty="0"/>
              <a:t> </a:t>
            </a:r>
            <a:r>
              <a:rPr lang="en-US" altLang="zh-TW" dirty="0"/>
              <a:t>Shift</a:t>
            </a:r>
          </a:p>
          <a:p>
            <a:r>
              <a:rPr lang="en-US" altLang="zh-TW" dirty="0"/>
              <a:t>Method - Robust Novelty Detection Under Distribution Shift</a:t>
            </a:r>
          </a:p>
          <a:p>
            <a:pPr lvl="1"/>
            <a:r>
              <a:rPr lang="en-US" altLang="zh-TW" dirty="0"/>
              <a:t>Problem Setting</a:t>
            </a:r>
          </a:p>
          <a:p>
            <a:pPr lvl="1"/>
            <a:r>
              <a:rPr lang="en-US" altLang="zh-TW" dirty="0"/>
              <a:t>Simple approaches</a:t>
            </a:r>
          </a:p>
          <a:p>
            <a:pPr lvl="1"/>
            <a:r>
              <a:rPr lang="en-US" altLang="zh-TW" dirty="0"/>
              <a:t>Proposed Method</a:t>
            </a:r>
          </a:p>
          <a:p>
            <a:r>
              <a:rPr lang="en-US" altLang="zh-TW" dirty="0"/>
              <a:t>Experiments and Results</a:t>
            </a:r>
          </a:p>
          <a:p>
            <a:r>
              <a:rPr lang="en-US" altLang="zh-TW" dirty="0"/>
              <a:t>Conclusion</a:t>
            </a:r>
          </a:p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52809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EDDB12E-2312-48AB-A9D3-252A66DCA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Proposed Method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0E0E5FA-C242-43C5-BD9D-25BB6A10C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final loss for the network F can be expressed as</a:t>
            </a: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E23DB2E6-A477-4E35-BD24-400A376EE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530" y="2619399"/>
            <a:ext cx="8056939" cy="42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94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Outline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Novelty Detection vs Distribution</a:t>
            </a:r>
            <a:r>
              <a:rPr lang="zh-TW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Shift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 - Robust Novelty Detection Under Distribution Shift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Problem Setting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Simple approaches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Proposed Method</a:t>
            </a:r>
          </a:p>
          <a:p>
            <a:r>
              <a:rPr lang="en-US" altLang="zh-TW" dirty="0"/>
              <a:t>Experiments and Results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045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AF45DE1-D242-4644-89E5-27BA40C1A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Experiments and Results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398A986-25D3-4F8C-A6AE-2FE164FF3B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/>
              <a:t>Dataset</a:t>
            </a:r>
          </a:p>
          <a:p>
            <a:pPr lvl="1"/>
            <a:r>
              <a:rPr lang="en-US" altLang="zh-TW" dirty="0"/>
              <a:t>Digits dataset</a:t>
            </a:r>
          </a:p>
          <a:p>
            <a:pPr lvl="2"/>
            <a:r>
              <a:rPr lang="en-US" altLang="zh-TW" dirty="0"/>
              <a:t>SVHN, USPS, MNIST are used to create four different scenarios.</a:t>
            </a:r>
          </a:p>
          <a:p>
            <a:pPr lvl="2"/>
            <a:r>
              <a:rPr lang="en-US" altLang="zh-TW" dirty="0"/>
              <a:t>First five digits, digits 0 to 4, are used as </a:t>
            </a:r>
            <a:r>
              <a:rPr lang="en-US" altLang="zh-TW" b="1" dirty="0"/>
              <a:t>known categories</a:t>
            </a:r>
            <a:r>
              <a:rPr lang="en-US" altLang="zh-TW" dirty="0"/>
              <a:t> and the remaining digits, digit 5 to 9, are considered as </a:t>
            </a:r>
            <a:r>
              <a:rPr lang="en-US" altLang="zh-TW" b="1" dirty="0"/>
              <a:t>novel categories</a:t>
            </a:r>
            <a:r>
              <a:rPr lang="en-US" altLang="zh-TW" dirty="0"/>
              <a:t>.</a:t>
            </a:r>
          </a:p>
          <a:p>
            <a:pPr lvl="2"/>
            <a:r>
              <a:rPr lang="en-US" altLang="zh-TW" dirty="0"/>
              <a:t>Only the known categories are used during training and novel categories are used only for evaluating the methods.</a:t>
            </a:r>
          </a:p>
          <a:p>
            <a:pPr lvl="1"/>
            <a:r>
              <a:rPr lang="en-US" altLang="zh-TW" dirty="0"/>
              <a:t>Office 31</a:t>
            </a:r>
          </a:p>
          <a:p>
            <a:pPr lvl="2"/>
            <a:r>
              <a:rPr lang="en-US" altLang="zh-TW" dirty="0"/>
              <a:t>Amazon, Webcam, DSLR</a:t>
            </a:r>
          </a:p>
          <a:p>
            <a:pPr lvl="2"/>
            <a:r>
              <a:rPr lang="en-US" altLang="zh-TW" dirty="0"/>
              <a:t>First 10 categories from all three domains are considered as known. Categories from 11, to 30 are considered as novel categories for all domains.</a:t>
            </a:r>
            <a:endParaRPr lang="zh-TW" altLang="en-US"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3095D19-7A1B-4B63-8FEA-7EE0585B9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075" y="1451427"/>
            <a:ext cx="3749383" cy="106452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B484AF30-B46C-4212-B7A7-DD2B8B1AD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400" y="1458807"/>
            <a:ext cx="3809524" cy="1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8779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729017-4C34-4D59-82F6-23427AF94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Experiments and Results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147FDE1-FC97-45F6-B5A5-3AC59603B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/>
              <a:t>Digits dataset</a:t>
            </a:r>
            <a:endParaRPr lang="zh-TW" altLang="en-US" b="1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9DA0A27A-0017-4095-BEFE-1C2D3B14E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289" y="2629084"/>
            <a:ext cx="9747422" cy="27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23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211F9B-2C6C-483A-B7D4-81104821A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Experiments and Results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50C41AE-C56A-4AE7-AEBB-6DC524557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/>
              <a:t>Office 31 dataset</a:t>
            </a:r>
            <a:endParaRPr lang="zh-TW" altLang="en-US" b="1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CF8F256-3ED6-4355-90C0-F4FD6FE67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920" y="2891367"/>
            <a:ext cx="9198159" cy="221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9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Outline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Novelty Detection vs Distribution</a:t>
            </a:r>
            <a:r>
              <a:rPr lang="zh-TW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Shift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 - Robust Novelty Detection Under Distribution Shift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Problem Setting.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Simple approaches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Proposed Method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 and Results</a:t>
            </a:r>
          </a:p>
          <a:p>
            <a:r>
              <a:rPr lang="en-US" altLang="zh-TW" dirty="0"/>
              <a:t>Conclusion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9610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1C8151F-0491-4D35-8BB5-1BD3708F1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Conclusion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D590BC-E251-4276-A4BD-4001CB103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 this paper, this is </a:t>
            </a:r>
            <a:r>
              <a:rPr lang="en-US" altLang="zh-TW" b="1" dirty="0"/>
              <a:t>the first work to consider data distribution shift</a:t>
            </a:r>
            <a:r>
              <a:rPr lang="en-US" altLang="zh-TW" dirty="0"/>
              <a:t> in the context of novelty detection.</a:t>
            </a:r>
          </a:p>
          <a:p>
            <a:pPr lvl="1"/>
            <a:r>
              <a:rPr lang="en-US" altLang="zh-TW" dirty="0"/>
              <a:t>Show the effects of distribution shift on current novelty detection methods.</a:t>
            </a:r>
          </a:p>
          <a:p>
            <a:r>
              <a:rPr lang="en-US" altLang="zh-TW" dirty="0"/>
              <a:t>Provide a few baselines that combine </a:t>
            </a:r>
            <a:r>
              <a:rPr lang="en-US" altLang="zh-TW" b="1" dirty="0"/>
              <a:t>novelty detection</a:t>
            </a:r>
            <a:r>
              <a:rPr lang="en-US" altLang="zh-TW" dirty="0"/>
              <a:t> and </a:t>
            </a:r>
            <a:r>
              <a:rPr lang="en-US" altLang="zh-TW" b="1" dirty="0"/>
              <a:t>domain adaptation</a:t>
            </a:r>
            <a:r>
              <a:rPr lang="en-US" altLang="zh-TW" dirty="0"/>
              <a:t> techniques.</a:t>
            </a:r>
          </a:p>
          <a:p>
            <a:pPr lvl="1"/>
            <a:r>
              <a:rPr lang="en-US" altLang="zh-TW" dirty="0"/>
              <a:t>Propose an algorithm to mitigate data distribution shift for novelty detection by learning shared feature space.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270468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Outline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Novelty Detection vs Distribution</a:t>
            </a:r>
            <a:r>
              <a:rPr lang="zh-TW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Shift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 - Robust Novelty Detection Under Distribution Shift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Problem Setting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Simple approaches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Proposed Method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 and Results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428222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D976FD-DA66-448A-8E07-C5F5F8741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TW" b="1" dirty="0"/>
              <a:t>Recap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34C9BAC-C0E2-4925-81EF-C67B67CDEB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將 </a:t>
            </a:r>
            <a:r>
              <a:rPr lang="en-US" altLang="zh-TW" dirty="0"/>
              <a:t>Type 1 </a:t>
            </a:r>
            <a:r>
              <a:rPr lang="zh-TW" altLang="en-US" dirty="0"/>
              <a:t>標籤所切出 </a:t>
            </a:r>
            <a:r>
              <a:rPr lang="en-US" altLang="zh-TW" dirty="0"/>
              <a:t>0 ~ 9</a:t>
            </a:r>
            <a:r>
              <a:rPr lang="zh-TW" altLang="en-US" dirty="0"/>
              <a:t>、大寫 </a:t>
            </a:r>
            <a:r>
              <a:rPr lang="en-US" altLang="zh-TW" dirty="0"/>
              <a:t>A ~ Z</a:t>
            </a:r>
            <a:r>
              <a:rPr lang="zh-TW" altLang="en-US" dirty="0"/>
              <a:t>、部份小寫字母、「</a:t>
            </a:r>
            <a:r>
              <a:rPr lang="en-US" altLang="zh-TW" dirty="0"/>
              <a:t>/</a:t>
            </a:r>
            <a:r>
              <a:rPr lang="zh-TW" altLang="en-US" dirty="0"/>
              <a:t>」</a:t>
            </a:r>
            <a:r>
              <a:rPr lang="en-US" altLang="zh-TW" dirty="0"/>
              <a:t>(</a:t>
            </a:r>
            <a:r>
              <a:rPr lang="zh-TW" altLang="en-US" dirty="0"/>
              <a:t>共 </a:t>
            </a:r>
            <a:r>
              <a:rPr lang="en-US" altLang="zh-TW" dirty="0"/>
              <a:t>43 </a:t>
            </a:r>
            <a:r>
              <a:rPr lang="zh-TW" altLang="en-US" dirty="0"/>
              <a:t>種類別</a:t>
            </a:r>
            <a:r>
              <a:rPr lang="en-US" altLang="zh-TW" dirty="0"/>
              <a:t>)</a:t>
            </a:r>
            <a:r>
              <a:rPr lang="zh-TW" altLang="en-US" dirty="0"/>
              <a:t> 當成訓練資料，並訓練出一個分類器。</a:t>
            </a:r>
            <a:endParaRPr lang="en-US" altLang="zh-TW" dirty="0"/>
          </a:p>
          <a:p>
            <a:r>
              <a:rPr lang="zh-TW" altLang="en-US" dirty="0"/>
              <a:t>原本的 </a:t>
            </a:r>
            <a:r>
              <a:rPr lang="en-US" altLang="zh-TW" dirty="0" err="1"/>
              <a:t>Fanogan</a:t>
            </a:r>
            <a:r>
              <a:rPr lang="en-US" altLang="zh-TW" dirty="0"/>
              <a:t> </a:t>
            </a:r>
            <a:r>
              <a:rPr lang="zh-TW" altLang="en-US" dirty="0"/>
              <a:t>訓練這些資料中，會有某些字母重建成其他字母的狀況發生，所以將第一階段 </a:t>
            </a:r>
            <a:r>
              <a:rPr lang="en-US" altLang="zh-TW" dirty="0"/>
              <a:t>DCGAN </a:t>
            </a:r>
            <a:r>
              <a:rPr lang="zh-TW" altLang="en-US" dirty="0"/>
              <a:t>的訓練改由以 </a:t>
            </a:r>
            <a:r>
              <a:rPr lang="en-US" altLang="zh-TW" b="1" dirty="0"/>
              <a:t>ACGAN</a:t>
            </a:r>
            <a:r>
              <a:rPr lang="zh-TW" altLang="en-US" dirty="0"/>
              <a:t> 的架構訓練。</a:t>
            </a:r>
            <a:endParaRPr lang="en-US" altLang="zh-TW" dirty="0"/>
          </a:p>
          <a:p>
            <a:pPr lvl="1"/>
            <a:endParaRPr lang="zh-TW" altLang="en-US" dirty="0"/>
          </a:p>
        </p:txBody>
      </p:sp>
      <p:pic>
        <p:nvPicPr>
          <p:cNvPr id="1026" name="Picture 2" descr="https://lh3.googleusercontent.com/FSCGCGvsx-_XNtjSdLMVlulqrMAXNz4OYTnwrhRwYru5hD7rwD1E9nmQE2XRIZA66UFFMKL42pTnoBgG2ct1e1sWKcMp6_ohtlpOnCYfDkZKWhKAKKHH9rMB6MMHcjFyKW7HBBgh">
            <a:extLst>
              <a:ext uri="{FF2B5EF4-FFF2-40B4-BE49-F238E27FC236}">
                <a16:creationId xmlns:a16="http://schemas.microsoft.com/office/drawing/2014/main" id="{7E55EE12-64AB-4F40-9044-C0F24A115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573" y="3830194"/>
            <a:ext cx="1612661" cy="2481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6D2345B-625F-4D6F-A7CE-50FEAA17B2DB}"/>
              </a:ext>
            </a:extLst>
          </p:cNvPr>
          <p:cNvSpPr/>
          <p:nvPr/>
        </p:nvSpPr>
        <p:spPr>
          <a:xfrm>
            <a:off x="9094573" y="6338986"/>
            <a:ext cx="15999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/>
              <a:t>Type 1 </a:t>
            </a:r>
            <a:r>
              <a:rPr lang="zh-TW" altLang="en-US" sz="1400" dirty="0"/>
              <a:t>標籤示意圖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57FF79-F5D2-4950-8329-D4B84E106AA5}"/>
              </a:ext>
            </a:extLst>
          </p:cNvPr>
          <p:cNvSpPr/>
          <p:nvPr/>
        </p:nvSpPr>
        <p:spPr>
          <a:xfrm>
            <a:off x="3072714" y="960435"/>
            <a:ext cx="82810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0" i="0" dirty="0">
                <a:solidFill>
                  <a:srgbClr val="505050"/>
                </a:solidFill>
                <a:effectLst/>
                <a:latin typeface="NexusSerif"/>
              </a:rPr>
              <a:t>f-</a:t>
            </a:r>
            <a:r>
              <a:rPr lang="en-US" altLang="zh-TW" b="0" i="0" dirty="0" err="1">
                <a:solidFill>
                  <a:srgbClr val="505050"/>
                </a:solidFill>
                <a:effectLst/>
                <a:latin typeface="NexusSerif"/>
              </a:rPr>
              <a:t>AnoGAN</a:t>
            </a:r>
            <a:r>
              <a:rPr lang="en-US" altLang="zh-TW" b="0" i="0" dirty="0">
                <a:solidFill>
                  <a:srgbClr val="505050"/>
                </a:solidFill>
                <a:effectLst/>
                <a:latin typeface="NexusSerif"/>
              </a:rPr>
              <a:t>: Fast unsupervised anomaly detection with generative adversarial networks</a:t>
            </a:r>
          </a:p>
        </p:txBody>
      </p:sp>
      <p:pic>
        <p:nvPicPr>
          <p:cNvPr id="1028" name="Picture 4" descr="https://lh3.googleusercontent.com/QM1NvFhR8nyWBBcKxpROG-fW6D85AjHBw4TrXyDjQfzCbHYjqq1F5tFHhYFmi05EbnGoHJu6gTL5NhvfLGffCQnAMVpTO4auMeZq1XYu5A4SMsDjHbapBAEAzSctQ3Hk0ofjkmvz">
            <a:extLst>
              <a:ext uri="{FF2B5EF4-FFF2-40B4-BE49-F238E27FC236}">
                <a16:creationId xmlns:a16="http://schemas.microsoft.com/office/drawing/2014/main" id="{46EEEEC9-C45D-430D-9693-CAF6FB53B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801" y="3995352"/>
            <a:ext cx="6053206" cy="218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0035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053396B-A8DF-4D57-88F0-324E98582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Recap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221871E-F883-41C9-8C7C-F6861C063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zh-TW" altLang="en-US" dirty="0"/>
              <a:t>重建錯誤的 </a:t>
            </a:r>
            <a:r>
              <a:rPr lang="en-US" altLang="zh-TW" dirty="0"/>
              <a:t>case:</a:t>
            </a:r>
            <a:endParaRPr lang="zh-TW" altLang="en-US" dirty="0"/>
          </a:p>
        </p:txBody>
      </p:sp>
      <p:pic>
        <p:nvPicPr>
          <p:cNvPr id="8196" name="Picture 4" descr="https://lh3.googleusercontent.com/EibS6yfKp8OOkV5Htn8jKtvikpagjEbwoNnSwM8D3M2MkOoFoxG-23Z5QJiiucXgZbaCySTMp0YzdgEcZIH2YzFDUSF9ShG434QqR-kEpQMBgBWuJYWa1PLHXUU7VbfzbjOZTKPR">
            <a:extLst>
              <a:ext uri="{FF2B5EF4-FFF2-40B4-BE49-F238E27FC236}">
                <a16:creationId xmlns:a16="http://schemas.microsoft.com/office/drawing/2014/main" id="{124337A3-165B-4C09-A4B5-12AA2CDDBA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407" y="2713852"/>
            <a:ext cx="40576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lh5.googleusercontent.com/wz_jk24czvErYNBNN1uBKkGs1FfNC_DNCcNTWspV2XhpRWdAuZk_wHhJupr2Tgc8c7w0W2JjiJy-nsSAhdAZfu6BZHBn9N3iCH1ufsfP0DQkVg3CHUDdKdZmhmp97CfzjNJ2L08Q">
            <a:extLst>
              <a:ext uri="{FF2B5EF4-FFF2-40B4-BE49-F238E27FC236}">
                <a16:creationId xmlns:a16="http://schemas.microsoft.com/office/drawing/2014/main" id="{FDB4EFB1-4E98-4540-8471-908AAB2643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82" y="3892550"/>
            <a:ext cx="40767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lh3.googleusercontent.com/b9Srlf71xK8jRWKZ0CqDzq3KNXRBP6T8RiMQ_N5FvmHa_zkv7P21VLiglvHKFw_XAX7lPrbnK8rC_8AMamyTYqvvIzwhnukECkhc_7aZR1vuUd0-_ylnw4KYHr_seaAbY1IVFr47">
            <a:extLst>
              <a:ext uri="{FF2B5EF4-FFF2-40B4-BE49-F238E27FC236}">
                <a16:creationId xmlns:a16="http://schemas.microsoft.com/office/drawing/2014/main" id="{5B439FE5-12FE-4C88-A0AF-631EE8D18A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457" y="4986073"/>
            <a:ext cx="4048125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lh5.googleusercontent.com/qQbRQsaXSU2AfFgp0a70YWeyMwB5eINMedhOsh-3_GlFqX-Eobb43xfkr413zMMlfRy0cw8sqSzXmgZsFiRFiv7R8JaIjHEfTCjuv_sA0FnJKe1rCMjfIiMlIWSsrxy0RqPI3wGs">
            <a:extLst>
              <a:ext uri="{FF2B5EF4-FFF2-40B4-BE49-F238E27FC236}">
                <a16:creationId xmlns:a16="http://schemas.microsoft.com/office/drawing/2014/main" id="{C6A2EFBB-0612-400F-AD00-9FC918EEE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742" y="2694802"/>
            <a:ext cx="413385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s://lh3.googleusercontent.com/NDR3EO72uiCcrJp8c089wt7EEOb5Zjy6pZnV3iIZ2R3F_oQClT7kdZxCvsM4TdSua6J-d0pVzvBM2xxQziQ2CsjU_9Wh4psyB6rbXC2G5cxmQn4Oy0s_05rtePhgfxsc4C62DYnA">
            <a:extLst>
              <a:ext uri="{FF2B5EF4-FFF2-40B4-BE49-F238E27FC236}">
                <a16:creationId xmlns:a16="http://schemas.microsoft.com/office/drawing/2014/main" id="{435561C3-8FF0-44C9-BB90-C727321E6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317" y="3845332"/>
            <a:ext cx="40767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lh3.googleusercontent.com/EibS6yfKp8OOkV5Htn8jKtvikpagjEbwoNnSwM8D3M2MkOoFoxG-23Z5QJiiucXgZbaCySTMp0YzdgEcZIH2YzFDUSF9ShG434QqR-kEpQMBgBWuJYWa1PLHXUU7VbfzbjOZTKPR">
            <a:extLst>
              <a:ext uri="{FF2B5EF4-FFF2-40B4-BE49-F238E27FC236}">
                <a16:creationId xmlns:a16="http://schemas.microsoft.com/office/drawing/2014/main" id="{443737D9-BCDB-4EAF-97D0-E63B55470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911" y="5091112"/>
            <a:ext cx="4097106" cy="96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364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Outline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Novelty Detection vs Distribution</a:t>
            </a:r>
            <a:r>
              <a:rPr lang="zh-TW" altLang="en-US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Shift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 - Robust Novelty Detection Under Distribution Shift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Problem Setting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Simple approaches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Proposed Method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 and Results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360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F1A11B-B160-4064-B648-D6A6D504C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CDB4C3-8E49-4899-AA47-51F230DF8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zh-TW" altLang="en-US" dirty="0"/>
              <a:t>修改 </a:t>
            </a:r>
            <a:r>
              <a:rPr lang="en-US" altLang="zh-TW" dirty="0" err="1"/>
              <a:t>Fanogan</a:t>
            </a:r>
            <a:r>
              <a:rPr lang="en-US" altLang="zh-TW" dirty="0"/>
              <a:t> </a:t>
            </a:r>
            <a:r>
              <a:rPr lang="zh-TW" altLang="en-US" dirty="0"/>
              <a:t>的架構：</a:t>
            </a:r>
            <a:endParaRPr lang="en-US" altLang="zh-TW" dirty="0"/>
          </a:p>
          <a:p>
            <a:pPr lvl="1"/>
            <a:r>
              <a:rPr lang="zh-TW" altLang="en-US" dirty="0"/>
              <a:t>第一階段改成 </a:t>
            </a:r>
            <a:r>
              <a:rPr lang="en-US" altLang="zh-TW" b="1" dirty="0"/>
              <a:t>ACGAN + WGAN-GP</a:t>
            </a:r>
            <a:r>
              <a:rPr lang="en-US" altLang="zh-TW" dirty="0"/>
              <a:t> </a:t>
            </a:r>
            <a:r>
              <a:rPr lang="zh-TW" altLang="en-US" dirty="0"/>
              <a:t>的方式來訓練，如左下圖。</a:t>
            </a:r>
            <a:endParaRPr lang="en-US" altLang="zh-TW" dirty="0"/>
          </a:p>
          <a:p>
            <a:pPr lvl="1"/>
            <a:r>
              <a:rPr lang="zh-TW" altLang="en-US" dirty="0"/>
              <a:t>第二階段，訓練資料分別丟入 </a:t>
            </a:r>
            <a:r>
              <a:rPr lang="en-US" altLang="zh-TW" dirty="0"/>
              <a:t>Encoder </a:t>
            </a:r>
            <a:r>
              <a:rPr lang="zh-TW" altLang="en-US" dirty="0"/>
              <a:t>和分類器所得到的 </a:t>
            </a:r>
            <a:r>
              <a:rPr lang="en-US" altLang="zh-TW" dirty="0"/>
              <a:t>vector z</a:t>
            </a:r>
            <a:r>
              <a:rPr lang="zh-TW" altLang="en-US" dirty="0"/>
              <a:t> 與 </a:t>
            </a:r>
            <a:r>
              <a:rPr lang="en-US" altLang="zh-TW" dirty="0"/>
              <a:t>label</a:t>
            </a:r>
            <a:r>
              <a:rPr lang="zh-TW" altLang="en-US" dirty="0"/>
              <a:t>串接後再丟入 </a:t>
            </a:r>
            <a:r>
              <a:rPr lang="en-US" altLang="zh-TW" dirty="0"/>
              <a:t>G </a:t>
            </a:r>
            <a:r>
              <a:rPr lang="zh-TW" altLang="en-US" dirty="0"/>
              <a:t>來重建出圖像。</a:t>
            </a:r>
          </a:p>
        </p:txBody>
      </p:sp>
      <p:pic>
        <p:nvPicPr>
          <p:cNvPr id="2052" name="Picture 4" descr="https://i1.kknews.cc/SIG=26n91pl/ctp-vzntr/15351178915125691o04p30.jpg">
            <a:extLst>
              <a:ext uri="{FF2B5EF4-FFF2-40B4-BE49-F238E27FC236}">
                <a16:creationId xmlns:a16="http://schemas.microsoft.com/office/drawing/2014/main" id="{28044345-40BA-40DC-B487-3B0CA0C87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269" y="3639521"/>
            <a:ext cx="2462407" cy="267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3267FDDF-2806-4F66-93FF-A10AF239F76C}"/>
              </a:ext>
            </a:extLst>
          </p:cNvPr>
          <p:cNvSpPr/>
          <p:nvPr/>
        </p:nvSpPr>
        <p:spPr>
          <a:xfrm>
            <a:off x="7028336" y="954215"/>
            <a:ext cx="4206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Ref: </a:t>
            </a:r>
            <a:r>
              <a:rPr lang="zh-TW" altLang="en-US" dirty="0"/>
              <a:t>https://kknews.cc/code/5bxp558.html</a:t>
            </a:r>
          </a:p>
        </p:txBody>
      </p:sp>
      <p:pic>
        <p:nvPicPr>
          <p:cNvPr id="2054" name="Picture 6" descr="https://lh3.googleusercontent.com/Sl3-Gc-nJ4qs54ILJcUpWy-TLOKCt7IxCVePXJDam5ayeK04FpCr6AX8RqY2iVg6oyjEu63xoto-VI4MjFdZyvg56JY536H5ZHvJDDvRhShdx9Z4PfAl2RVBhcYMONlM_sBp32j_">
            <a:extLst>
              <a:ext uri="{FF2B5EF4-FFF2-40B4-BE49-F238E27FC236}">
                <a16:creationId xmlns:a16="http://schemas.microsoft.com/office/drawing/2014/main" id="{D6DC3E01-1BBD-4448-AF78-E08102A01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190" y="3749471"/>
            <a:ext cx="5626271" cy="245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7308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6E3A249-DBB7-425D-82BC-20BEE7860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C2E931B-7486-4DEB-8244-9F3C4431A9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Training data:</a:t>
            </a:r>
          </a:p>
          <a:p>
            <a:pPr lvl="1"/>
            <a:r>
              <a:rPr lang="en-US" altLang="zh-TW" dirty="0"/>
              <a:t>Alphabet &amp; digits &amp; slash (/), totally 43 classes (200 images per class).</a:t>
            </a:r>
          </a:p>
          <a:p>
            <a:pPr lvl="1"/>
            <a:r>
              <a:rPr lang="en-US" altLang="zh-TW" dirty="0"/>
              <a:t>Resize to 64 * 64 gray image.</a:t>
            </a:r>
          </a:p>
          <a:p>
            <a:pPr lvl="1"/>
            <a:r>
              <a:rPr lang="en-US" altLang="zh-TW" dirty="0"/>
              <a:t>Without any data augmentation and enhanced.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04362C3-8B25-41B8-AB3A-9EFF8FEEE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369" y="4086957"/>
            <a:ext cx="2866667" cy="1419048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0BD4AF57-551B-49DC-9D52-9284B9B41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918" y="4046148"/>
            <a:ext cx="2962096" cy="150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975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C4021A1-BBD0-47E9-8348-E03A5593C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8DC36F4-1C1B-4249-B2D8-E4D7B5F163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Training result</a:t>
            </a:r>
          </a:p>
          <a:p>
            <a:pPr lvl="1"/>
            <a:r>
              <a:rPr lang="en-US" altLang="zh-TW" dirty="0"/>
              <a:t>Stage 1: train ACGAN + WGAN-GP</a:t>
            </a:r>
          </a:p>
          <a:p>
            <a:pPr lvl="2"/>
            <a:r>
              <a:rPr lang="en-US" altLang="zh-TW" dirty="0"/>
              <a:t>Training epoch: 25</a:t>
            </a:r>
            <a:endParaRPr lang="zh-TW" altLang="en-US" dirty="0"/>
          </a:p>
        </p:txBody>
      </p:sp>
      <p:pic>
        <p:nvPicPr>
          <p:cNvPr id="3078" name="Picture 6" descr="https://lh3.googleusercontent.com/I8vAubzWWtIMxm5ukgX_q8L7lyVG5Q0dDceX1Z1RfubLPNZMyTeYoPwWfuYgsX70ZbB-IO0NtmbQjn8oQ54XquKYq8Z90d8NdEncGUuzI4--eDd8O8CnfKFGreKYAbb6BJn4zCVg">
            <a:extLst>
              <a:ext uri="{FF2B5EF4-FFF2-40B4-BE49-F238E27FC236}">
                <a16:creationId xmlns:a16="http://schemas.microsoft.com/office/drawing/2014/main" id="{CB7B6172-BA65-4D4E-8BD2-ABDEBAB849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485" y="3429000"/>
            <a:ext cx="4941029" cy="248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5975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2AE489A-87D7-415D-9081-26D8DB949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54051C8-46B8-41CD-BA33-3196FB904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Training result</a:t>
            </a:r>
          </a:p>
          <a:p>
            <a:pPr lvl="1"/>
            <a:r>
              <a:rPr lang="en-US" altLang="zh-TW" dirty="0"/>
              <a:t>Stage 2: train Encoder</a:t>
            </a:r>
          </a:p>
          <a:p>
            <a:pPr lvl="2"/>
            <a:r>
              <a:rPr lang="en-US" altLang="zh-TW" dirty="0"/>
              <a:t>Architecture:</a:t>
            </a:r>
          </a:p>
          <a:p>
            <a:pPr lvl="3"/>
            <a:r>
              <a:rPr lang="en-US" altLang="zh-TW" dirty="0"/>
              <a:t>Four convolution blocks, output 85-dimensional vector, and then </a:t>
            </a:r>
            <a:r>
              <a:rPr lang="en-US" altLang="zh-TW" dirty="0" err="1"/>
              <a:t>concat</a:t>
            </a:r>
            <a:r>
              <a:rPr lang="en-US" altLang="zh-TW" dirty="0"/>
              <a:t> the predicted label into 128-dimensional vector (z).</a:t>
            </a:r>
          </a:p>
          <a:p>
            <a:pPr lvl="2"/>
            <a:r>
              <a:rPr lang="en-US" altLang="zh-TW" dirty="0"/>
              <a:t>Loss function:</a:t>
            </a:r>
          </a:p>
          <a:p>
            <a:pPr lvl="2"/>
            <a:endParaRPr lang="en-US" altLang="zh-TW" dirty="0"/>
          </a:p>
          <a:p>
            <a:pPr marL="914400" lvl="2" indent="0">
              <a:buNone/>
            </a:pPr>
            <a:endParaRPr lang="en-US" altLang="zh-TW" dirty="0"/>
          </a:p>
          <a:p>
            <a:pPr lvl="3"/>
            <a:endParaRPr lang="en-US" altLang="zh-TW" dirty="0"/>
          </a:p>
          <a:p>
            <a:pPr lvl="2"/>
            <a:r>
              <a:rPr lang="en-US" altLang="zh-TW" dirty="0"/>
              <a:t>Training epoch: 5</a:t>
            </a:r>
            <a:endParaRPr lang="zh-TW" altLang="en-US" dirty="0"/>
          </a:p>
          <a:p>
            <a:endParaRPr lang="zh-TW" altLang="en-US" dirty="0"/>
          </a:p>
        </p:txBody>
      </p:sp>
      <p:pic>
        <p:nvPicPr>
          <p:cNvPr id="4100" name="Picture 4" descr="https://lh6.googleusercontent.com/6jbfuL8J-aPsYMWhLGYRnuLMzMnNy7ikJAaIka8bq4FmTLQ_Yp8K8z3POKpOcxeh6Mwtmfpc8jU1FQ5nKTnVg8EenyE2tU27ZENajv4gJ_YJQhQQVrYq6z8rJXa0y_t6zsDwU7co">
            <a:extLst>
              <a:ext uri="{FF2B5EF4-FFF2-40B4-BE49-F238E27FC236}">
                <a16:creationId xmlns:a16="http://schemas.microsoft.com/office/drawing/2014/main" id="{886FD779-60E4-4194-AA3F-3A6065ABE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301" y="3941678"/>
            <a:ext cx="4603019" cy="89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165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A551E62-B1B3-4EFF-84F0-9655D41BB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CF96409-B1D1-4F29-89C8-B988C9BCD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Training result</a:t>
            </a:r>
          </a:p>
          <a:p>
            <a:pPr lvl="1"/>
            <a:r>
              <a:rPr lang="en-US" altLang="zh-TW" dirty="0"/>
              <a:t>Stage 2: train Encoder</a:t>
            </a:r>
          </a:p>
          <a:p>
            <a:pPr lvl="2"/>
            <a:r>
              <a:rPr lang="en-US" altLang="zh-TW" dirty="0"/>
              <a:t>The reconstruction result:</a:t>
            </a:r>
          </a:p>
          <a:p>
            <a:endParaRPr lang="zh-TW" altLang="en-US" dirty="0"/>
          </a:p>
        </p:txBody>
      </p:sp>
      <p:pic>
        <p:nvPicPr>
          <p:cNvPr id="5122" name="Picture 2" descr="https://lh4.googleusercontent.com/P-r9J2DY1zrG8coxwwBpDRNRknlAwrWs4sGFgMVM_grBcDvjOopSH5w71tZZIEo-FtgirdVsEGtzBQn6jUqoxYysm3WukuX1sYEw_ckxOMTOnFX4R1DQct3tUxyUt9EcI1-TL9HB">
            <a:extLst>
              <a:ext uri="{FF2B5EF4-FFF2-40B4-BE49-F238E27FC236}">
                <a16:creationId xmlns:a16="http://schemas.microsoft.com/office/drawing/2014/main" id="{3EE245F5-DD04-4F78-9BA7-64E9190FFF0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677" y="3104458"/>
            <a:ext cx="3126646" cy="307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280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6C99003-2F22-41F8-8D93-4C0BA39C1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FA69FB2-4CEC-4646-9ED5-EF883A1B3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Testing Result:</a:t>
            </a:r>
          </a:p>
          <a:p>
            <a:pPr lvl="1"/>
            <a:r>
              <a:rPr lang="en-US" altLang="zh-TW" dirty="0"/>
              <a:t>OK images:</a:t>
            </a:r>
            <a:endParaRPr lang="zh-TW" altLang="en-US" dirty="0"/>
          </a:p>
        </p:txBody>
      </p:sp>
      <p:pic>
        <p:nvPicPr>
          <p:cNvPr id="6148" name="Picture 4" descr="https://lh4.googleusercontent.com/0ieQUBMGl3CUjHwH4DGXdoj8R3fRgbEWTsAksaaxU238LuWACxeXg38WPXQ7extpWGJnHHUFEY5JOHAOWDhUHE3j7461tVCDNmIR8PKdFG8AnzkrbfuEuXS2Iy4W_Mznxdbmfho1">
            <a:extLst>
              <a:ext uri="{FF2B5EF4-FFF2-40B4-BE49-F238E27FC236}">
                <a16:creationId xmlns:a16="http://schemas.microsoft.com/office/drawing/2014/main" id="{C845551E-5938-4258-88AF-592DFFED0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130099"/>
            <a:ext cx="4705813" cy="230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lh5.googleusercontent.com/jNj58D7RYnrWenfs22w1QDcGBgP_UgSQ4pA-Xl4wKzvVAgL72WooUbP3SUcsO7ondIVMVKJcDjZzsRPssUy273uxbsOg0YmggGYpRZTxHUD-qWheS0QkK277NAG6ErmeFv7Pt4vJ">
            <a:extLst>
              <a:ext uri="{FF2B5EF4-FFF2-40B4-BE49-F238E27FC236}">
                <a16:creationId xmlns:a16="http://schemas.microsoft.com/office/drawing/2014/main" id="{C0D4A0E8-3B4B-43E3-A0BC-6F72511EB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013" y="3128434"/>
            <a:ext cx="5723495" cy="231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431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719C69A-F52C-43D5-BC95-0D128BF34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E2DFA41-AC65-45D6-815F-8BB6D9E7B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zh-TW" altLang="en-US" dirty="0"/>
              <a:t>還是有 </a:t>
            </a:r>
            <a:r>
              <a:rPr lang="en-US" altLang="zh-TW" dirty="0"/>
              <a:t>fail</a:t>
            </a:r>
            <a:r>
              <a:rPr lang="zh-TW" altLang="en-US" dirty="0"/>
              <a:t> </a:t>
            </a:r>
            <a:r>
              <a:rPr lang="en-US" altLang="zh-TW" dirty="0"/>
              <a:t>case</a:t>
            </a:r>
          </a:p>
          <a:p>
            <a:pPr lvl="1"/>
            <a:r>
              <a:rPr lang="zh-TW" altLang="en-US" dirty="0"/>
              <a:t>但與原本版本相比，錯誤比例已經降低至幾萬張中，有一兩張重建效果不好的圖像。</a:t>
            </a:r>
            <a:endParaRPr lang="en-US" altLang="zh-TW" dirty="0"/>
          </a:p>
          <a:p>
            <a:pPr lvl="1"/>
            <a:r>
              <a:rPr lang="zh-TW" altLang="en-US" dirty="0"/>
              <a:t>重建錯誤的可能原因：</a:t>
            </a:r>
            <a:endParaRPr lang="en-US" altLang="zh-TW" dirty="0"/>
          </a:p>
          <a:p>
            <a:pPr lvl="2"/>
            <a:r>
              <a:rPr lang="zh-TW" altLang="en-US" dirty="0"/>
              <a:t>每個類別的訓練資料不多 </a:t>
            </a:r>
            <a:r>
              <a:rPr lang="en-US" altLang="zh-TW" dirty="0"/>
              <a:t>(200</a:t>
            </a:r>
            <a:r>
              <a:rPr lang="zh-TW" altLang="en-US" dirty="0"/>
              <a:t> 張</a:t>
            </a:r>
            <a:r>
              <a:rPr lang="en-US" altLang="zh-TW" dirty="0"/>
              <a:t>)</a:t>
            </a:r>
            <a:r>
              <a:rPr lang="zh-TW" altLang="en-US" dirty="0"/>
              <a:t>。</a:t>
            </a:r>
            <a:endParaRPr lang="en-US" altLang="zh-TW" dirty="0"/>
          </a:p>
          <a:p>
            <a:pPr lvl="2"/>
            <a:r>
              <a:rPr lang="zh-TW" altLang="en-US" dirty="0"/>
              <a:t>分類器給了一個錯誤的 </a:t>
            </a:r>
            <a:r>
              <a:rPr lang="en-US" altLang="zh-TW" dirty="0"/>
              <a:t>label</a:t>
            </a:r>
            <a:r>
              <a:rPr lang="zh-TW" altLang="en-US" dirty="0"/>
              <a:t> </a:t>
            </a:r>
            <a:r>
              <a:rPr lang="en-US" altLang="zh-TW" dirty="0"/>
              <a:t>prediction</a:t>
            </a:r>
            <a:r>
              <a:rPr lang="zh-TW" altLang="en-US" dirty="0"/>
              <a:t>。</a:t>
            </a:r>
          </a:p>
        </p:txBody>
      </p:sp>
      <p:pic>
        <p:nvPicPr>
          <p:cNvPr id="7172" name="Picture 4" descr="https://lh6.googleusercontent.com/zUrEM912rPIwshRuhW1qUI-feX28y6EBDmI7jeTfz2Y-NBOPPYJfQjP2Qwuzm4cVqDzc06dWK43_ofh-pWtjXOlFAquQFUzq3mx6mUXo3yIcXistegZcOj8aVaPRq7TFyLkQ_tdN">
            <a:extLst>
              <a:ext uri="{FF2B5EF4-FFF2-40B4-BE49-F238E27FC236}">
                <a16:creationId xmlns:a16="http://schemas.microsoft.com/office/drawing/2014/main" id="{358A0194-1B63-4C63-8FDE-381884BB4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89" y="4142625"/>
            <a:ext cx="3762375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lh3.googleusercontent.com/itQCZ5u2YvAlWmfku9FiA46R6GFzK_FJg1oIbfOM0TQfQkhdsXlpKGUcmeC9WTxZZYb5OX7tVjfRxEon0TKO3nvBuhlYp85yUPdMzJBxZotCppzJtP7mWQzCMZP6a0oYExHrzBkl">
            <a:extLst>
              <a:ext uri="{FF2B5EF4-FFF2-40B4-BE49-F238E27FC236}">
                <a16:creationId xmlns:a16="http://schemas.microsoft.com/office/drawing/2014/main" id="{4A04DB3C-4677-4A3A-82FF-62E95F989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14" y="5164556"/>
            <a:ext cx="371475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lh3.googleusercontent.com/3I3jZfb6od5DvOOD22lpAO-NZQWEQdrIqVrskMgN6TLy1lKApVgTTF0_BQ4D5a-ujKFG4ue4AD1AGVfU8KOlEej7KSttBaNevuOviU72kY4GGoOV-ZwoHEgu4c9J3uAF93Ns78gT">
            <a:extLst>
              <a:ext uri="{FF2B5EF4-FFF2-40B4-BE49-F238E27FC236}">
                <a16:creationId xmlns:a16="http://schemas.microsoft.com/office/drawing/2014/main" id="{0B3B02CA-40BF-4BAC-8610-0013C14DD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964" y="4142625"/>
            <a:ext cx="3705225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lh3.googleusercontent.com/UR-LkQwyPkXhee33ekNLD-7fuZs73VuI2xTxMEdFS3ca8r8aHwO8CWljruuH5Ows1kx3ueFUQPnIj2WJH7Tbtp13nY9sZzMHRKYfsFZSpOC02N95ZULuOhl_7_hZGvaYeBIVQUY_">
            <a:extLst>
              <a:ext uri="{FF2B5EF4-FFF2-40B4-BE49-F238E27FC236}">
                <a16:creationId xmlns:a16="http://schemas.microsoft.com/office/drawing/2014/main" id="{FF1A20BB-C89E-46F3-B984-AF68C29EE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964" y="5172912"/>
            <a:ext cx="366712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lh6.googleusercontent.com/D-u6aPwfYNNIH8cw9QcQi4dgIAV3_cbJoKSYvs5FXHWL_gyXKbNg5OuVMlC_H6y6oP3UoyDpOK29T0zgotM_7UbvbSKNB2IVEb6m8YRh0Ekx0e4fWog2Cg3yG0sU26Wtj4SJNxhI">
            <a:extLst>
              <a:ext uri="{FF2B5EF4-FFF2-40B4-BE49-F238E27FC236}">
                <a16:creationId xmlns:a16="http://schemas.microsoft.com/office/drawing/2014/main" id="{6E058C15-47CD-49C7-8734-7407B93EA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189" y="4161675"/>
            <a:ext cx="36766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lh4.googleusercontent.com/WTjBsm8QjGHUZJIXSgtAFuyIWhhxwtwfgbmrgJSlXCx69pKP-8BY1dDHvUjtKAUA76TqaJLMEzpU95V24v-lfVSxDoVMXUgaJFR-6w5HNQmfeNXBGa8IXkBQUbT8vyXO4mFesa_b">
            <a:extLst>
              <a:ext uri="{FF2B5EF4-FFF2-40B4-BE49-F238E27FC236}">
                <a16:creationId xmlns:a16="http://schemas.microsoft.com/office/drawing/2014/main" id="{4FABDED7-43A5-4E14-9F78-970243702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189" y="5164556"/>
            <a:ext cx="364807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8758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3FA60FE-682C-47F2-877A-C2F9129CA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8A24D00-364A-4579-9B6A-6AB688C52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Testing Result:</a:t>
            </a:r>
          </a:p>
          <a:p>
            <a:pPr lvl="1"/>
            <a:r>
              <a:rPr lang="en-US" altLang="zh-TW" dirty="0"/>
              <a:t>NG images:</a:t>
            </a:r>
          </a:p>
          <a:p>
            <a:pPr lvl="2"/>
            <a:r>
              <a:rPr lang="en-US" altLang="zh-TW" dirty="0"/>
              <a:t>Case</a:t>
            </a:r>
            <a:r>
              <a:rPr lang="zh-TW" altLang="en-US" dirty="0"/>
              <a:t> </a:t>
            </a:r>
            <a:r>
              <a:rPr lang="en-US" altLang="zh-TW" dirty="0"/>
              <a:t>1:</a:t>
            </a:r>
            <a:r>
              <a:rPr lang="zh-TW" altLang="en-US" dirty="0"/>
              <a:t> 小缺陷</a:t>
            </a:r>
          </a:p>
          <a:p>
            <a:endParaRPr lang="zh-TW" altLang="en-US" dirty="0"/>
          </a:p>
        </p:txBody>
      </p:sp>
      <p:pic>
        <p:nvPicPr>
          <p:cNvPr id="9220" name="Picture 4" descr="https://lh5.googleusercontent.com/7w_UwXDydHC4cmdDn31DE2qjlse6uejDd7LuEgcvlcI-014aIqQSsdyISCZR_Pxd-QODgegqwVUXeuv6C0tYmm-YRnaJ-CO22i0nEaFmxLgEiFOnhRQsryJwwT2C_QEz76GyDU92">
            <a:extLst>
              <a:ext uri="{FF2B5EF4-FFF2-40B4-BE49-F238E27FC236}">
                <a16:creationId xmlns:a16="http://schemas.microsoft.com/office/drawing/2014/main" id="{EDDF99C5-CDD4-4D7E-90E7-4F2D36743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280" y="3175559"/>
            <a:ext cx="36957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lh4.googleusercontent.com/E_Y6-cvN4EWPcGBbQapG695Y-oP_N2jZxervfG-YZwU-c5Ut1EDLe0WxjFF_SJ2nUS1qBSejuoF3xoj70ku8OrsNysIVPfXZ7sS3NqNSQ7GgqerrAsjz65toVsIYVnK0iUzW5GPg">
            <a:extLst>
              <a:ext uri="{FF2B5EF4-FFF2-40B4-BE49-F238E27FC236}">
                <a16:creationId xmlns:a16="http://schemas.microsoft.com/office/drawing/2014/main" id="{968B4F8B-C7BA-41B6-BA88-681CB0B3B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280" y="4196321"/>
            <a:ext cx="368617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lh5.googleusercontent.com/IfECl5hcwFY6E3C07YHfCWGJVasZIPBVc0qcH3x0LKkkrrkjseeBVkZgKgJOgLu4ZBbMcpEyWwiG4ad_FUqKhmZraxMWflDx_QEXyXbsfYJujfEoXgUIHsRWOzAcK4qWfsaf1jub">
            <a:extLst>
              <a:ext uri="{FF2B5EF4-FFF2-40B4-BE49-F238E27FC236}">
                <a16:creationId xmlns:a16="http://schemas.microsoft.com/office/drawing/2014/main" id="{C72175BD-CCD0-422E-97F7-44BC914EA9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280" y="5186642"/>
            <a:ext cx="36766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lh4.googleusercontent.com/kc961m3oHMUMMpSKFANcntFfXA8h_D-jYBObHrcC9faz9ijrB3P_P9_vp2u2y02S8mgbV5BEjr4k1-W6y6RbE1Ub_c_oBmcIbqvM6mVIPmiodcymRa95OkSqZIuNAHDd-ZMG_KPb">
            <a:extLst>
              <a:ext uri="{FF2B5EF4-FFF2-40B4-BE49-F238E27FC236}">
                <a16:creationId xmlns:a16="http://schemas.microsoft.com/office/drawing/2014/main" id="{D6D2850E-D1B3-4E3A-A61B-E48631921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55" y="3175558"/>
            <a:ext cx="36957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https://lh6.googleusercontent.com/JmW5i5zZYe72SpwVqKbYd36uCG28V7d9rBkYaE4rPYiY3kTvuCBqQaXU9kgJnmXcUegJGXvwXJKPXGisNgEXReJ2U0cD9mIAkDjznMuj_l-PKsqaT6AKBwsVljWoql9zhM57pfa9">
            <a:extLst>
              <a:ext uri="{FF2B5EF4-FFF2-40B4-BE49-F238E27FC236}">
                <a16:creationId xmlns:a16="http://schemas.microsoft.com/office/drawing/2014/main" id="{AE6E414D-759B-44D5-8630-40D8A4094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680" y="4196320"/>
            <a:ext cx="36766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99014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DE549D-BEED-4678-AFCE-7B4100D06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AA10C09-EA86-4930-B903-843230799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Testing Result:</a:t>
            </a:r>
          </a:p>
          <a:p>
            <a:pPr lvl="1"/>
            <a:r>
              <a:rPr lang="en-US" altLang="zh-TW" dirty="0"/>
              <a:t>NG images:</a:t>
            </a:r>
          </a:p>
          <a:p>
            <a:pPr lvl="2"/>
            <a:r>
              <a:rPr lang="en-US" altLang="zh-TW" dirty="0"/>
              <a:t>Case</a:t>
            </a:r>
            <a:r>
              <a:rPr lang="zh-TW" altLang="en-US" dirty="0"/>
              <a:t> </a:t>
            </a:r>
            <a:r>
              <a:rPr lang="en-US" altLang="zh-TW" dirty="0"/>
              <a:t>2:</a:t>
            </a:r>
            <a:r>
              <a:rPr lang="zh-TW" altLang="en-US" dirty="0"/>
              <a:t> 嚴重缺陷</a:t>
            </a:r>
          </a:p>
          <a:p>
            <a:endParaRPr lang="zh-TW" altLang="en-US" dirty="0"/>
          </a:p>
        </p:txBody>
      </p:sp>
      <p:pic>
        <p:nvPicPr>
          <p:cNvPr id="10242" name="Picture 2" descr="https://lh5.googleusercontent.com/30oXobKuoOsW92Q2Jvh09yNMTj6qxERzD8ldnhf8xbLyMvON0WZj9xlo-QBT7joMdHBl9rOnL8TT9KjDSz5tow4KfWFd95jrzos1jgV-mJAsXRfVxGe-VGGCd4twaZo9GlBBAmGI">
            <a:extLst>
              <a:ext uri="{FF2B5EF4-FFF2-40B4-BE49-F238E27FC236}">
                <a16:creationId xmlns:a16="http://schemas.microsoft.com/office/drawing/2014/main" id="{A9CF7FD7-CAEB-4857-85BC-7FA822CBE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12" y="3084716"/>
            <a:ext cx="364807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lh6.googleusercontent.com/bcsWjpQGgP0B1MWL4UMHfDVEoKq9dl7BlQzi_hEOAJaFQ9qVQJD--hlBh8I2Kd65Gs4DijUvfcaoXP14UXa0rFVuvjXxvao20QMgVSk4j543cTXXLd9GSaTd2txlr9B9D4d0s1TJ">
            <a:extLst>
              <a:ext uri="{FF2B5EF4-FFF2-40B4-BE49-F238E27FC236}">
                <a16:creationId xmlns:a16="http://schemas.microsoft.com/office/drawing/2014/main" id="{D2E703A0-F4AC-448F-AFA3-E8429B19B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12" y="4147677"/>
            <a:ext cx="361950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s://lh6.googleusercontent.com/dwlUhMvfx0cokjd1w0VbXRjBoELT1we3ClO4iTtwAmtndJfBjOhnK1m0ptTC600m-5n3b_OZEbhsHPUa7oXYefz_3o6Fm8s9HM-TfSw2Tx12XsSPHr08RzQdV11Lm6-zRJp2ORMu">
            <a:extLst>
              <a:ext uri="{FF2B5EF4-FFF2-40B4-BE49-F238E27FC236}">
                <a16:creationId xmlns:a16="http://schemas.microsoft.com/office/drawing/2014/main" id="{A1D57E09-470D-45C7-AE71-7B3BB4EEB0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99" y="5133052"/>
            <a:ext cx="361950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s://lh3.googleusercontent.com/XPfCNyxC-hagAdQu4skwgSyILEX_C6xOmEwUaG2TulkcnCSWheGF0x5md6p7aAfL0786vFEBXlTZ35Jputp9W3dqRuJofAFLC-7j2HoqxASeoaJ_Xw9d_pSwg4ihwa4ATO2-7GZ-">
            <a:extLst>
              <a:ext uri="{FF2B5EF4-FFF2-40B4-BE49-F238E27FC236}">
                <a16:creationId xmlns:a16="http://schemas.microsoft.com/office/drawing/2014/main" id="{3ADADA45-51B9-45FA-93B8-352CB771C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687" y="3084716"/>
            <a:ext cx="362902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s://lh5.googleusercontent.com/rZLlNp9GxRkjQ1Dmh5LeOoad63l7e8CbXhkE4kKIo-JOB7liX_RGRZdh7kRqOZp5MZ6wb_N_FPEQWaajJgBofgOtVzqUpWIJgeKUQMNQVIaVYNWXxFM22qkYGcgNJUB-_m8qUjYl">
            <a:extLst>
              <a:ext uri="{FF2B5EF4-FFF2-40B4-BE49-F238E27FC236}">
                <a16:creationId xmlns:a16="http://schemas.microsoft.com/office/drawing/2014/main" id="{B8305456-6BE3-4042-9BF5-A1AA02F72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112" y="4126534"/>
            <a:ext cx="36576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https://lh6.googleusercontent.com/Vnp9ltXC0d6AYGhWo9VKz24ou_xg8n1XODxpSKlZv1448HCUq_NO6UClxf6_FlcrN_s3B5LEC2SsOD4jSWMwk8srh2-eNEyf4rtSRh1kg6d2kH9EbNcP8HDvv5WEsvHuKdAu6tr8">
            <a:extLst>
              <a:ext uri="{FF2B5EF4-FFF2-40B4-BE49-F238E27FC236}">
                <a16:creationId xmlns:a16="http://schemas.microsoft.com/office/drawing/2014/main" id="{9B144A10-248B-4EF3-BB5F-5DCDC16FF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112" y="5142954"/>
            <a:ext cx="36385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https://lh3.googleusercontent.com/vvlKQ70SJt9hqjY9rzXchuQzXTThvG0vgRxOaQoQ3h9e_c6Ow9M5VlchhVttccjV1jykhzwoevvEN-bs-o1aq9iIQ0D0qtWdAbtenBcWxYq5nof37uIrsB0t6HgIvSYB_WV_eUQ3">
            <a:extLst>
              <a:ext uri="{FF2B5EF4-FFF2-40B4-BE49-F238E27FC236}">
                <a16:creationId xmlns:a16="http://schemas.microsoft.com/office/drawing/2014/main" id="{D03ACA1B-9A92-45FD-A2B8-52D4B4AB6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718" y="3076204"/>
            <a:ext cx="364807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https://lh3.googleusercontent.com/PH-ldaRAmjg5KS8IspdLzss2pv7cBKZ7g7H-fEOpTwNWnLXSxtrp5l2RhzuBprLYgrDetML4ybZ_dArJ94ehwg1H2l0o9GqaKvPV4izrF-bjRG72GpF_LWKTEjjbxkuTcZHhtqmr">
            <a:extLst>
              <a:ext uri="{FF2B5EF4-FFF2-40B4-BE49-F238E27FC236}">
                <a16:creationId xmlns:a16="http://schemas.microsoft.com/office/drawing/2014/main" id="{753C7544-5D82-427E-95CB-89B9D92C2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93" y="4112370"/>
            <a:ext cx="365760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https://lh4.googleusercontent.com/sx93YFVYP0DxtVrDAz8F5XmR5DqUwZmq8_qJ-dD5y2bWK44BGwmYMJ8gRaIS18tMC8Bn0bVAnBJ4okD2KrqvK-GTDCo-8_H_iYYT5AMfPkqTJQ2Hr8RZElNvrSiKLy4T9sVxwbC_">
            <a:extLst>
              <a:ext uri="{FF2B5EF4-FFF2-40B4-BE49-F238E27FC236}">
                <a16:creationId xmlns:a16="http://schemas.microsoft.com/office/drawing/2014/main" id="{185C0AF1-AC5D-42AE-A6D6-308C39DF3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718" y="5157245"/>
            <a:ext cx="36385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7306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99F4D71-775B-4805-99B9-9FBF142F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44C028B-5C75-4F6F-868E-05174EC98C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Testing Result:</a:t>
            </a:r>
          </a:p>
          <a:p>
            <a:pPr lvl="1"/>
            <a:r>
              <a:rPr lang="en-US" altLang="zh-TW" dirty="0"/>
              <a:t>NG images:</a:t>
            </a:r>
          </a:p>
          <a:p>
            <a:pPr lvl="2"/>
            <a:r>
              <a:rPr lang="en-US" altLang="zh-TW" dirty="0"/>
              <a:t>Case</a:t>
            </a:r>
            <a:r>
              <a:rPr lang="zh-TW" altLang="en-US" dirty="0"/>
              <a:t> </a:t>
            </a:r>
            <a:r>
              <a:rPr lang="en-US" altLang="zh-TW" dirty="0"/>
              <a:t>2:</a:t>
            </a:r>
            <a:r>
              <a:rPr lang="zh-TW" altLang="en-US" dirty="0"/>
              <a:t> 嚴重缺陷 </a:t>
            </a:r>
            <a:r>
              <a:rPr lang="en-US" altLang="zh-TW" dirty="0"/>
              <a:t>(Cont’d)</a:t>
            </a:r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</p:txBody>
      </p:sp>
      <p:pic>
        <p:nvPicPr>
          <p:cNvPr id="11266" name="Picture 2" descr="https://lh6.googleusercontent.com/xypSJXqcn9ryg9MkDBnJotAdibXkznYJSOSP9BkzBK5HKEsRRiMsmq7RJR62Yc8zkeRrzdc84FryCnikiRnB-JTVdr1VkFwIoch2_Uu81i3jrJlJvWfysw_AWwlQnQvFlJrDSo1Q">
            <a:extLst>
              <a:ext uri="{FF2B5EF4-FFF2-40B4-BE49-F238E27FC236}">
                <a16:creationId xmlns:a16="http://schemas.microsoft.com/office/drawing/2014/main" id="{C220E5EC-682A-4538-9A75-D143C29B4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87" y="3134519"/>
            <a:ext cx="364807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lh6.googleusercontent.com/oMCYPh_GDdxMk8XRNDkrympHkJ3uvQb961duU3SlGI178CuQkRlPBrP_U90kRwZV8otB3S47itSSsn_toiJVYZpQbJnEngnCP8tp1R9rgR2pRod_Wc79jSl47fsdb7xVBsZ1CDkE">
            <a:extLst>
              <a:ext uri="{FF2B5EF4-FFF2-40B4-BE49-F238E27FC236}">
                <a16:creationId xmlns:a16="http://schemas.microsoft.com/office/drawing/2014/main" id="{7335B114-FB49-4237-8393-AE669BC50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49" y="4121815"/>
            <a:ext cx="36385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lh4.googleusercontent.com/jJ1VaECRfnyQs-RvELzpBXJUXGPNBOCzW31pyqMm6BmY-rmjtKSdSg_SWFseK6NHdq5bjm3BvyFW4qY0bUQPVCo5r5Lm2pDdEbzqo6tYeEnb0G61ryy2wTF383CoEDwNckQNV4F1">
            <a:extLst>
              <a:ext uri="{FF2B5EF4-FFF2-40B4-BE49-F238E27FC236}">
                <a16:creationId xmlns:a16="http://schemas.microsoft.com/office/drawing/2014/main" id="{D820BE25-7893-4516-B481-CD85466D7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74" y="5154151"/>
            <a:ext cx="362902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lh6.googleusercontent.com/4DjMWIbXD1aFLGCyX29C9ur3xOvDYx-Uve7fKUDPxQtwMTzEseuQf2hITeF1lCKe_CodtWSOA6IeJtGov-35HuyEinx5yczcO-fUaOM3d7sfMuw2XAS2kdgDK9deEgEkNyCmXrIX">
            <a:extLst>
              <a:ext uri="{FF2B5EF4-FFF2-40B4-BE49-F238E27FC236}">
                <a16:creationId xmlns:a16="http://schemas.microsoft.com/office/drawing/2014/main" id="{0F4AF6B2-7848-4754-8619-933AECEDE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390" y="3124994"/>
            <a:ext cx="36766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lh3.googleusercontent.com/JB1lvMTAt7zhaJMXDK9Ht5vQAry23oGE6FTTOMoYcQBUlrxn_rW1DZcP_6FVEWrUX5AKZTUz2FX34X2FSuUJfeTqWqsFZ82v4g7fLcWx4EcKcs3-RGPqm91m7HFeLNHO8h0d2jbS">
            <a:extLst>
              <a:ext uri="{FF2B5EF4-FFF2-40B4-BE49-F238E27FC236}">
                <a16:creationId xmlns:a16="http://schemas.microsoft.com/office/drawing/2014/main" id="{25109728-AF89-46A5-A937-61462E744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15" y="4121815"/>
            <a:ext cx="36576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https://lh5.googleusercontent.com/uOIuoSipwWnyFhHR9oXEJpnStvB8aLOifuwGTD4sq1Sqch4AhfjwMfI4rxO_m6Xpr8B_C6Z-l7Atzxu8CDvOABVmKhb4piFFXb-Msn8y4PbfZPERkfDyqghnY10MpKgjSirTspJP">
            <a:extLst>
              <a:ext uri="{FF2B5EF4-FFF2-40B4-BE49-F238E27FC236}">
                <a16:creationId xmlns:a16="http://schemas.microsoft.com/office/drawing/2014/main" id="{AB95B92D-0BB7-45B8-B39D-47C96F1E6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5158913"/>
            <a:ext cx="356235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s://lh4.googleusercontent.com/xOFBu6o50Iud7w-lYbN5ro5f1rc6BvzlGqaqs-Z6H2glgRm7GRX24ZxjGu_qciUXNEVCIsXqxL6gle54BiQfLho1M0s5Cyc4uBIoFQIizFOBBZ7nSTQ8i-zSjNSedzuEnW8T44wo">
            <a:extLst>
              <a:ext uri="{FF2B5EF4-FFF2-40B4-BE49-F238E27FC236}">
                <a16:creationId xmlns:a16="http://schemas.microsoft.com/office/drawing/2014/main" id="{AC61D27B-6ADA-466C-8D4F-0EE192474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179" y="3134519"/>
            <a:ext cx="363855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https://lh5.googleusercontent.com/leS8U8RxPa4zKYGHy4yT7W3cwLZ7gzsMY2cvo2DhpfHcJS5jAWcwA30K36FZQsH5rnchDStunve5pv0yp6-tiJLB2MF-hHnDoYx6lyWsBJbSQIAR6THnnT5gKU14dsyEVBY0wm9j">
            <a:extLst>
              <a:ext uri="{FF2B5EF4-FFF2-40B4-BE49-F238E27FC236}">
                <a16:creationId xmlns:a16="http://schemas.microsoft.com/office/drawing/2014/main" id="{B8010E1B-A473-470E-B566-5230566B4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3179" y="4145756"/>
            <a:ext cx="363855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4" name="Picture 20" descr="https://lh3.googleusercontent.com/71rfk-i77vxBlrQPToz8Tg--cai-XcLGuHq1mt6Dl_sC6gGkr6IyQKpo2EzkP_L0gE6uc19DlUod15kZnEEl--mikc-VC2LLP-jxbKGU-1YM9Fepg5aAS0vHCTqBL91Um6ilYpuU">
            <a:extLst>
              <a:ext uri="{FF2B5EF4-FFF2-40B4-BE49-F238E27FC236}">
                <a16:creationId xmlns:a16="http://schemas.microsoft.com/office/drawing/2014/main" id="{B26B1B73-9DC6-41E3-B7B7-E17B3293B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129" y="5115380"/>
            <a:ext cx="3657600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59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Introduction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1" dirty="0"/>
              <a:t>Novelty Detection</a:t>
            </a:r>
          </a:p>
          <a:p>
            <a:pPr lvl="1"/>
            <a:r>
              <a:rPr lang="en-US" altLang="zh-TW" dirty="0"/>
              <a:t>Learn a </a:t>
            </a:r>
            <a:r>
              <a:rPr lang="en-US" altLang="zh-TW" b="1" dirty="0"/>
              <a:t>decision boundary</a:t>
            </a:r>
            <a:r>
              <a:rPr lang="en-US" altLang="zh-TW" dirty="0"/>
              <a:t> around multiple categories of a given dataset.</a:t>
            </a:r>
          </a:p>
          <a:p>
            <a:pPr lvl="2"/>
            <a:r>
              <a:rPr lang="en-US" altLang="zh-TW" dirty="0"/>
              <a:t>Detects the given samples belonging to novel categories during testing.</a:t>
            </a:r>
          </a:p>
          <a:p>
            <a:pPr lvl="2"/>
            <a:endParaRPr lang="en-US" altLang="zh-TW" dirty="0"/>
          </a:p>
          <a:p>
            <a:pPr lvl="1"/>
            <a:r>
              <a:rPr lang="en-US" altLang="zh-TW" dirty="0"/>
              <a:t>Specifically, when the trained models are tested in the real world environment, the models will observe samples from categories were not present during training.</a:t>
            </a:r>
          </a:p>
          <a:p>
            <a:pPr lvl="1"/>
            <a:endParaRPr lang="en-US" altLang="zh-TW" dirty="0"/>
          </a:p>
          <a:p>
            <a:pPr lvl="1"/>
            <a:r>
              <a:rPr lang="en-US" altLang="zh-TW" dirty="0"/>
              <a:t>To tackle such cases, </a:t>
            </a:r>
          </a:p>
          <a:p>
            <a:pPr lvl="2"/>
            <a:r>
              <a:rPr lang="en-US" altLang="zh-TW" dirty="0"/>
              <a:t>First,  identify whether the given sample is from a novel category or not and pass through CNN for classification if it’s identified as known.</a:t>
            </a:r>
          </a:p>
        </p:txBody>
      </p:sp>
    </p:spTree>
    <p:extLst>
      <p:ext uri="{BB962C8B-B14F-4D97-AF65-F5344CB8AC3E}">
        <p14:creationId xmlns:p14="http://schemas.microsoft.com/office/powerpoint/2010/main" val="5912643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437CE8-FDEA-4C71-88AC-9A8B3AA05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57FBE9B-447F-4DA9-A6A1-FCE98E647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TW" dirty="0"/>
              <a:t>Testing Result:</a:t>
            </a:r>
          </a:p>
          <a:p>
            <a:pPr lvl="1"/>
            <a:r>
              <a:rPr lang="en-US" altLang="zh-TW" dirty="0"/>
              <a:t>NG images:</a:t>
            </a:r>
          </a:p>
          <a:p>
            <a:pPr lvl="2"/>
            <a:r>
              <a:rPr lang="en-US" altLang="zh-TW" dirty="0"/>
              <a:t>Case</a:t>
            </a:r>
            <a:r>
              <a:rPr lang="zh-TW" altLang="en-US" dirty="0"/>
              <a:t> </a:t>
            </a:r>
            <a:r>
              <a:rPr lang="en-US" altLang="zh-TW" dirty="0"/>
              <a:t>3:</a:t>
            </a:r>
            <a:r>
              <a:rPr lang="zh-TW" altLang="en-US" dirty="0"/>
              <a:t> 訓練資料沒有的字體</a:t>
            </a:r>
          </a:p>
          <a:p>
            <a:endParaRPr lang="zh-TW" altLang="en-US" dirty="0"/>
          </a:p>
          <a:p>
            <a:endParaRPr lang="zh-TW" altLang="en-US" dirty="0"/>
          </a:p>
          <a:p>
            <a:endParaRPr lang="zh-TW" altLang="en-US" dirty="0"/>
          </a:p>
        </p:txBody>
      </p:sp>
      <p:pic>
        <p:nvPicPr>
          <p:cNvPr id="12292" name="Picture 4" descr="https://lh4.googleusercontent.com/gjoQIO22XUu_CQW5YV9pTNWOLQmGnDZ8mSepdBzwtKHYZnciDCq0_cZoyWb4uSg07Rx8gY4Ldr_jQgWT0C-Squ3-zxWoqaN0wn3zDXwlvqz7kDDIEwjlScE49kCBfeEZnpJ-X5oH">
            <a:extLst>
              <a:ext uri="{FF2B5EF4-FFF2-40B4-BE49-F238E27FC236}">
                <a16:creationId xmlns:a16="http://schemas.microsoft.com/office/drawing/2014/main" id="{6A2562D6-12C8-48C5-99B8-5FE34C78E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872" y="3505200"/>
            <a:ext cx="364807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lh6.googleusercontent.com/Nqop-AN9umeD8OUNY3Le-orHNPMOL2pU_lp7ZmRuvCSISKX94JgkvHuEpYTNVOSyEZpA3xxvoIwx1LVZcjfo9qTSSbnuhsIXj1IqgTKJVeVV-MP_KMcwaOK4mKQoI4t033XNWRj6">
            <a:extLst>
              <a:ext uri="{FF2B5EF4-FFF2-40B4-BE49-F238E27FC236}">
                <a16:creationId xmlns:a16="http://schemas.microsoft.com/office/drawing/2014/main" id="{EE7361B4-8F38-499A-AE24-66960DE054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297" y="4617244"/>
            <a:ext cx="367665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lh5.googleusercontent.com/sxr8sNSkqwcVZlEVyKXgQxE6YYQ0GLsKnvtLy7TIvCC6S-9rjQagG4oFabhDavM3bhsXrqmvE3pdVEhPzrbevsW_tJN00h_2h25AKQrhXKYb9TkRUFppHUdqmdTfX5X7zRTvtwxy">
            <a:extLst>
              <a:ext uri="{FF2B5EF4-FFF2-40B4-BE49-F238E27FC236}">
                <a16:creationId xmlns:a16="http://schemas.microsoft.com/office/drawing/2014/main" id="{115DD4AA-DA41-41B6-BB40-F052C362A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705" y="3505200"/>
            <a:ext cx="3667125" cy="87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s://lh3.googleusercontent.com/U7rVPUOptPmHFj4JpRI6w0sTmtDb2fxwZNQ0CQBVuscBJba1GFgGWZNYZb4kMwZc4bh9K3YMieJX3PLmUOeAPgQX_PqgGLBCta7swsT1GKlo168VMNcq8wnrMpx6FWF9EfBeFKMH">
            <a:extLst>
              <a:ext uri="{FF2B5EF4-FFF2-40B4-BE49-F238E27FC236}">
                <a16:creationId xmlns:a16="http://schemas.microsoft.com/office/drawing/2014/main" id="{FE41CC6C-F52A-4DCB-9713-B116C0249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229" y="4617244"/>
            <a:ext cx="3648075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3273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4A4223C-9DD4-4CEB-B382-603838A15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Progress Report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DA56649-E8FF-4ECF-8C3C-D9DC850AAA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困難處 </a:t>
            </a:r>
            <a:r>
              <a:rPr lang="en-US" altLang="zh-TW" dirty="0"/>
              <a:t>&amp;</a:t>
            </a:r>
            <a:r>
              <a:rPr lang="zh-TW" altLang="en-US" dirty="0"/>
              <a:t> 作法結論：</a:t>
            </a:r>
            <a:endParaRPr lang="en-US" altLang="zh-TW" dirty="0"/>
          </a:p>
          <a:p>
            <a:pPr lvl="1"/>
            <a:r>
              <a:rPr lang="zh-TW" altLang="en-US" dirty="0"/>
              <a:t>圖像經由 </a:t>
            </a:r>
            <a:r>
              <a:rPr lang="en-US" altLang="zh-TW" dirty="0"/>
              <a:t>model</a:t>
            </a:r>
            <a:r>
              <a:rPr lang="zh-TW" altLang="en-US" dirty="0"/>
              <a:t> 重建出的圖像可能會有</a:t>
            </a:r>
            <a:r>
              <a:rPr lang="zh-TW" altLang="en-US" b="1" dirty="0"/>
              <a:t>偏移、粗細度不同</a:t>
            </a:r>
            <a:r>
              <a:rPr lang="zh-TW" altLang="en-US" dirty="0"/>
              <a:t>等問題。</a:t>
            </a:r>
            <a:endParaRPr lang="en-US" altLang="zh-TW" dirty="0"/>
          </a:p>
          <a:p>
            <a:pPr lvl="2"/>
            <a:r>
              <a:rPr lang="en-US" altLang="zh-TW" dirty="0"/>
              <a:t>Autoencoder</a:t>
            </a:r>
            <a:r>
              <a:rPr lang="zh-TW" altLang="en-US" dirty="0"/>
              <a:t> 常出現的問題。</a:t>
            </a:r>
            <a:endParaRPr lang="en-US" altLang="zh-TW" dirty="0"/>
          </a:p>
          <a:p>
            <a:pPr lvl="2"/>
            <a:endParaRPr lang="en-US" altLang="zh-TW" dirty="0"/>
          </a:p>
          <a:p>
            <a:pPr lvl="1"/>
            <a:r>
              <a:rPr lang="zh-TW" altLang="en-US" dirty="0"/>
              <a:t>導致</a:t>
            </a:r>
            <a:r>
              <a:rPr lang="zh-TW" altLang="en-US" b="1" dirty="0"/>
              <a:t>小缺陷的圖像</a:t>
            </a:r>
            <a:r>
              <a:rPr lang="zh-TW" altLang="en-US" dirty="0"/>
              <a:t>很容易被判斷成正常，反而是正常圖像卻重建出粗細度不同的圖像容易被判定成異常。</a:t>
            </a:r>
            <a:endParaRPr lang="en-US" altLang="zh-TW" dirty="0"/>
          </a:p>
          <a:p>
            <a:pPr lvl="1"/>
            <a:endParaRPr lang="en-US" altLang="zh-TW" dirty="0"/>
          </a:p>
          <a:p>
            <a:r>
              <a:rPr lang="zh-TW" altLang="en-US" dirty="0"/>
              <a:t>結論</a:t>
            </a:r>
            <a:r>
              <a:rPr lang="en-US" altLang="zh-TW" dirty="0"/>
              <a:t>:</a:t>
            </a:r>
          </a:p>
          <a:p>
            <a:pPr lvl="1"/>
            <a:r>
              <a:rPr lang="zh-TW" altLang="en-US" dirty="0"/>
              <a:t>對於有明顯缺陷的 </a:t>
            </a:r>
            <a:r>
              <a:rPr lang="en-US" altLang="zh-TW" dirty="0"/>
              <a:t>case</a:t>
            </a:r>
            <a:r>
              <a:rPr lang="zh-TW" altLang="en-US" dirty="0"/>
              <a:t> 可以有不錯的偵測效果，但是不能應用於細微缺陷的 </a:t>
            </a:r>
            <a:r>
              <a:rPr lang="en-US" altLang="zh-TW" dirty="0"/>
              <a:t>case</a:t>
            </a:r>
            <a:r>
              <a:rPr lang="zh-TW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31849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Introduction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Typically, the novelty detection methods try to learn a decision boundary that encloses the known categories given in the dataset.</a:t>
            </a:r>
          </a:p>
          <a:p>
            <a:pPr lvl="1"/>
            <a:r>
              <a:rPr lang="en-US" altLang="zh-TW" dirty="0"/>
              <a:t>However, while trying to enclose the </a:t>
            </a:r>
            <a:r>
              <a:rPr lang="en-US" altLang="zh-TW" b="1" dirty="0"/>
              <a:t>known categories</a:t>
            </a:r>
            <a:r>
              <a:rPr lang="en-US" altLang="zh-TW" dirty="0"/>
              <a:t>, these methods also enclose the </a:t>
            </a:r>
            <a:r>
              <a:rPr lang="en-US" altLang="zh-TW" b="1" dirty="0"/>
              <a:t>style/domain</a:t>
            </a:r>
            <a:r>
              <a:rPr lang="en-US" altLang="zh-TW" dirty="0"/>
              <a:t> of the dataset.</a:t>
            </a:r>
          </a:p>
          <a:p>
            <a:pPr marL="457200" lvl="1" indent="0">
              <a:buNone/>
            </a:pPr>
            <a:endParaRPr lang="en-US" altLang="zh-TW" dirty="0"/>
          </a:p>
          <a:p>
            <a:pPr lvl="1"/>
            <a:r>
              <a:rPr lang="en-US" altLang="zh-TW" dirty="0"/>
              <a:t>As a result, samples from known categories </a:t>
            </a:r>
            <a:r>
              <a:rPr lang="en-US" altLang="zh-TW" b="1" dirty="0"/>
              <a:t>but having different style/domain</a:t>
            </a:r>
            <a:r>
              <a:rPr lang="en-US" altLang="zh-TW" dirty="0"/>
              <a:t>, will have increased risk of false detection as a novel category.</a:t>
            </a:r>
          </a:p>
          <a:p>
            <a:pPr lvl="2"/>
            <a:r>
              <a:rPr lang="en-US" altLang="zh-TW" dirty="0"/>
              <a:t>E.g. MNIST, SVHN, USPS digits dataset.</a:t>
            </a:r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050FA0F-04E6-4ABC-B69C-937F7011C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405" y="4980782"/>
            <a:ext cx="4039190" cy="139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550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E4EC561-DCFA-4BD4-A2C5-57DAF0DCC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Overview of the proposed problem setting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CEE98C-EE49-4DAB-B137-5DB286B833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23CA3C24-FB37-47CD-A546-38C26B74B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51461"/>
            <a:ext cx="4293917" cy="349966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48DEFF1-ACBF-4C27-BCFB-D3444764E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530" y="1825625"/>
            <a:ext cx="4992129" cy="392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775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931230B-4FB7-454A-B583-19451F81F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Overview of the proposed problem setting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5CD80BF-D283-4305-A8C7-03C3BFEDB1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5CC7AE6-2915-4DA4-8ACF-DE32DDD3A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227" y="1825625"/>
            <a:ext cx="6911546" cy="432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02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73063B5-F936-4A64-A347-07148B0E8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/>
              <a:t>Solution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DA928F6-4473-44ED-AFEB-A000D58F40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 simple solution to this problem would be to create another dataset for the new domain.</a:t>
            </a:r>
          </a:p>
          <a:p>
            <a:pPr lvl="1"/>
            <a:r>
              <a:rPr lang="en-US" altLang="zh-TW" dirty="0"/>
              <a:t>In the case of novelty detection, one could avoid labeling the dataset by considering the whole dataset as one class, the training any off-the-shelf novelty detection algorithm on it.</a:t>
            </a:r>
          </a:p>
          <a:p>
            <a:pPr lvl="2"/>
            <a:r>
              <a:rPr lang="en-US" altLang="zh-TW" dirty="0"/>
              <a:t>However, most datasets </a:t>
            </a:r>
            <a:r>
              <a:rPr lang="en-US" altLang="zh-TW" b="1" dirty="0"/>
              <a:t>contain multiple categories</a:t>
            </a:r>
            <a:r>
              <a:rPr lang="en-US" altLang="zh-TW" dirty="0"/>
              <a:t> and </a:t>
            </a:r>
            <a:r>
              <a:rPr lang="en-US" altLang="zh-TW" b="1" dirty="0"/>
              <a:t>ignoring the multi-class structure</a:t>
            </a:r>
            <a:r>
              <a:rPr lang="en-US" altLang="zh-TW" dirty="0"/>
              <a:t> of the dataset could </a:t>
            </a:r>
            <a:r>
              <a:rPr lang="en-US" altLang="zh-TW" b="1" dirty="0"/>
              <a:t>restrict the performance </a:t>
            </a:r>
            <a:r>
              <a:rPr lang="en-US" altLang="zh-TW" dirty="0"/>
              <a:t>of the novelty detection.</a:t>
            </a:r>
          </a:p>
          <a:p>
            <a:pPr lvl="2"/>
            <a:r>
              <a:rPr lang="en-US" altLang="zh-TW" dirty="0"/>
              <a:t>If we wish to exploit the multi-class structure to help novelty detection, it would require </a:t>
            </a:r>
            <a:r>
              <a:rPr lang="en-US" altLang="zh-TW" b="1" dirty="0"/>
              <a:t>labeling efforts</a:t>
            </a:r>
            <a:r>
              <a:rPr lang="en-US" altLang="zh-TW" dirty="0"/>
              <a:t>.</a:t>
            </a:r>
          </a:p>
          <a:p>
            <a:pPr lvl="1"/>
            <a:r>
              <a:rPr lang="en-US" altLang="zh-TW" dirty="0"/>
              <a:t>Solution: </a:t>
            </a:r>
            <a:r>
              <a:rPr lang="en-US" altLang="zh-TW" b="1" dirty="0"/>
              <a:t>Transfer learning (Domain adaptation)</a:t>
            </a:r>
          </a:p>
          <a:p>
            <a:pPr lvl="2"/>
            <a:r>
              <a:rPr lang="en-US" altLang="zh-TW" dirty="0"/>
              <a:t>Note that no work is available in the literature that addresses the distribution shift problem for </a:t>
            </a:r>
            <a:r>
              <a:rPr lang="en-US" altLang="zh-TW" b="1" dirty="0"/>
              <a:t>novelty detection</a:t>
            </a:r>
            <a:r>
              <a:rPr lang="en-US" altLang="zh-TW" dirty="0"/>
              <a:t>.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97329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BFEF3F7-D932-4527-BFCB-A4ED094D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b="1" dirty="0"/>
              <a:t>Outline</a:t>
            </a:r>
            <a:br>
              <a:rPr lang="en-US" altLang="zh-TW" b="1" dirty="0"/>
            </a:br>
            <a:r>
              <a:rPr lang="zh-TW" altLang="en-US" b="1" dirty="0"/>
              <a:t>─────────────────────────────────────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DD82370-BFBB-49AE-BF34-C66848576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r>
              <a:rPr lang="en-US" altLang="zh-TW" dirty="0"/>
              <a:t>Novelty Detection vs Distribution</a:t>
            </a:r>
            <a:r>
              <a:rPr lang="zh-TW" altLang="en-US" dirty="0"/>
              <a:t> </a:t>
            </a:r>
            <a:r>
              <a:rPr lang="en-US" altLang="zh-TW" dirty="0"/>
              <a:t>Shift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 - Robust Novelty Detection Under Distribution Shift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Problem Setting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Simple approaches</a:t>
            </a:r>
          </a:p>
          <a:p>
            <a:pPr lvl="1"/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Proposed Method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 and Results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  <a:endParaRPr lang="zh-TW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903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</TotalTime>
  <Words>3163</Words>
  <Application>Microsoft Office PowerPoint</Application>
  <PresentationFormat>寬螢幕</PresentationFormat>
  <Paragraphs>223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41</vt:i4>
      </vt:variant>
    </vt:vector>
  </HeadingPairs>
  <TitlesOfParts>
    <vt:vector size="47" baseType="lpstr">
      <vt:lpstr>NexusSerif</vt:lpstr>
      <vt:lpstr>新細明體</vt:lpstr>
      <vt:lpstr>Arial</vt:lpstr>
      <vt:lpstr>Calibri</vt:lpstr>
      <vt:lpstr>Calibri Light</vt:lpstr>
      <vt:lpstr>Office 佈景主題</vt:lpstr>
      <vt:lpstr>Multiple Class Novelty Detection Under Data Distribution Shift ──────────────────────────</vt:lpstr>
      <vt:lpstr>Outline ─────────────────────────────────────</vt:lpstr>
      <vt:lpstr>Outline ─────────────────────────────────────</vt:lpstr>
      <vt:lpstr>Introduction ─────────────────────────────────────</vt:lpstr>
      <vt:lpstr>Introduction ─────────────────────────────────────</vt:lpstr>
      <vt:lpstr>Overview of the proposed problem setting ─────────────────────────────────────</vt:lpstr>
      <vt:lpstr>Overview of the proposed problem setting ─────────────────────────────────────</vt:lpstr>
      <vt:lpstr>Solution ─────────────────────────────────────</vt:lpstr>
      <vt:lpstr>Outline ─────────────────────────────────────</vt:lpstr>
      <vt:lpstr>Novelty Detection vs Distribution Shift ─────────────────────────────────────</vt:lpstr>
      <vt:lpstr>Outline ─────────────────────────────────────</vt:lpstr>
      <vt:lpstr>Problem Setting ─────────────────────────────────────</vt:lpstr>
      <vt:lpstr>Simple approaches ─────────────────────────────────────</vt:lpstr>
      <vt:lpstr>Proposed Method ─────────────────────────────────────</vt:lpstr>
      <vt:lpstr>Proposed Method ─────────────────────────────────────</vt:lpstr>
      <vt:lpstr>Proposed Method ─────────────────────────────────────</vt:lpstr>
      <vt:lpstr>Proposed Method ─────────────────────────────────────</vt:lpstr>
      <vt:lpstr>Proposed Method ─────────────────────────────────────</vt:lpstr>
      <vt:lpstr>Proposed Method ─────────────────────────────────────</vt:lpstr>
      <vt:lpstr>Proposed Method ─────────────────────────────────────</vt:lpstr>
      <vt:lpstr>Outline ─────────────────────────────────────</vt:lpstr>
      <vt:lpstr>Experiments and Results ─────────────────────────────────────</vt:lpstr>
      <vt:lpstr>Experiments and Results ─────────────────────────────────────</vt:lpstr>
      <vt:lpstr>Experiments and Results ─────────────────────────────────────</vt:lpstr>
      <vt:lpstr>Outline ─────────────────────────────────────</vt:lpstr>
      <vt:lpstr>Conclusion ─────────────────────────────────────</vt:lpstr>
      <vt:lpstr>Outline ─────────────────────────────────────</vt:lpstr>
      <vt:lpstr>Recap ─────────────────────────────────────</vt:lpstr>
      <vt:lpstr>Recap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  <vt:lpstr>Progress Report ─────────────────────────────────────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Multiple Class Novelty Detection Under Data Distribution Shift ──────────────────────────</dc:title>
  <dc:creator>霠霠 霠霠</dc:creator>
  <cp:lastModifiedBy>霠霠 霠霠</cp:lastModifiedBy>
  <cp:revision>69</cp:revision>
  <dcterms:created xsi:type="dcterms:W3CDTF">2020-09-12T10:42:59Z</dcterms:created>
  <dcterms:modified xsi:type="dcterms:W3CDTF">2020-09-13T11:13:59Z</dcterms:modified>
</cp:coreProperties>
</file>